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116" r:id="rId2"/>
    <p:sldId id="2113" r:id="rId3"/>
    <p:sldId id="363" r:id="rId4"/>
    <p:sldId id="345" r:id="rId5"/>
    <p:sldId id="351" r:id="rId6"/>
    <p:sldId id="346" r:id="rId7"/>
    <p:sldId id="347" r:id="rId8"/>
    <p:sldId id="2107" r:id="rId9"/>
    <p:sldId id="5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58" d="100"/>
          <a:sy n="58" d="100"/>
        </p:scale>
        <p:origin x="98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56CBF-D32B-4D07-859B-9C49C9D0E6D3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00518-522E-4973-A6FF-6702FD31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96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Slide Image Placeholder 1">
            <a:extLst>
              <a:ext uri="{FF2B5EF4-FFF2-40B4-BE49-F238E27FC236}">
                <a16:creationId xmlns:a16="http://schemas.microsoft.com/office/drawing/2014/main" id="{FD0763A8-CDCC-4561-A485-E0609EF288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49250" y="709613"/>
            <a:ext cx="6311900" cy="3551237"/>
          </a:xfrm>
        </p:spPr>
      </p:sp>
      <p:sp>
        <p:nvSpPr>
          <p:cNvPr id="516099" name="Notes Placeholder 2">
            <a:extLst>
              <a:ext uri="{FF2B5EF4-FFF2-40B4-BE49-F238E27FC236}">
                <a16:creationId xmlns:a16="http://schemas.microsoft.com/office/drawing/2014/main" id="{EAC6AB8E-D895-42E6-BAF4-B8E1039BB1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22095-CB39-431B-8EEA-D0FBE263CBC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 lIns="93171" tIns="46586" rIns="93171" bIns="46586"/>
          <a:lstStyle/>
          <a:p>
            <a:pPr marL="0" marR="0" lvl="0" indent="0" algn="r" defTabSz="9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D8838D-73C1-436F-B293-9C522935173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pitchFamily="-84" charset="0"/>
                <a:ea typeface="ヒラギノ角ゴ ProN W3" pitchFamily="-84" charset="-128"/>
                <a:cs typeface="+mn-cs"/>
                <a:sym typeface="Gill Sans" pitchFamily="-84" charset="0"/>
              </a:rPr>
              <a:pPr marL="0" marR="0" lvl="0" indent="0" algn="r" defTabSz="914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pitchFamily="-84" charset="0"/>
              <a:ea typeface="ヒラギノ角ゴ ProN W3" pitchFamily="-84" charset="-128"/>
              <a:cs typeface="+mn-cs"/>
              <a:sym typeface="Gill Sans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693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5438" y="698500"/>
            <a:ext cx="6207125" cy="34925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/>
              <a:t>Remember when you were young and you had dreams of what you life was going to be like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For most that ended when we got our first paycheck and most people are not living their dream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Instead they are living to survive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You either have to shrink your dreams to fit you income or grow your income to fit your dreams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30F978-0F5C-49B5-A4CC-10EC89C357DB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0352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Slide Image Placeholder 1">
            <a:extLst>
              <a:ext uri="{FF2B5EF4-FFF2-40B4-BE49-F238E27FC236}">
                <a16:creationId xmlns:a16="http://schemas.microsoft.com/office/drawing/2014/main" id="{FD0763A8-CDCC-4561-A485-E0609EF288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49250" y="709613"/>
            <a:ext cx="6311900" cy="3551237"/>
          </a:xfrm>
        </p:spPr>
      </p:sp>
      <p:sp>
        <p:nvSpPr>
          <p:cNvPr id="516099" name="Notes Placeholder 2">
            <a:extLst>
              <a:ext uri="{FF2B5EF4-FFF2-40B4-BE49-F238E27FC236}">
                <a16:creationId xmlns:a16="http://schemas.microsoft.com/office/drawing/2014/main" id="{EAC6AB8E-D895-42E6-BAF4-B8E1039BB1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22095-CB39-431B-8EEA-D0FBE263CBC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 lIns="93171" tIns="46586" rIns="93171" bIns="46586"/>
          <a:lstStyle/>
          <a:p>
            <a:pPr marL="0" marR="0" lvl="0" indent="0" algn="r" defTabSz="9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D8838D-73C1-436F-B293-9C522935173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pitchFamily="-84" charset="0"/>
                <a:ea typeface="ヒラギノ角ゴ ProN W3" pitchFamily="-84" charset="-128"/>
                <a:cs typeface="+mn-cs"/>
                <a:sym typeface="Gill Sans" pitchFamily="-84" charset="0"/>
              </a:rPr>
              <a:pPr marL="0" marR="0" lvl="0" indent="0" algn="r" defTabSz="914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pitchFamily="-84" charset="0"/>
              <a:ea typeface="ヒラギノ角ゴ ProN W3" pitchFamily="-84" charset="-128"/>
              <a:cs typeface="+mn-cs"/>
              <a:sym typeface="Gill Sans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693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D15AD0-ECAC-4AB9-B98E-FC32104084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91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E9B3-4683-054A-12A0-E413B6A4B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DF6DE7-4D19-313F-492E-F69E5A098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C305B-34B1-6935-8768-691B76009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CB5C2-D29C-B465-0681-B60F8BE56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5E984-F069-4CE1-A5AA-4A42DA598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48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59532-6EBA-E4EA-81EA-80D3CAECA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6EDA9-96D2-EBBF-B90B-B10EAD105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CCD3B-B4A1-403E-175C-1F884116E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D2377-8559-9DD3-A791-DE2B52372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6BC61-FAE4-3AC3-A978-AB577C14B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0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6B810-71C7-0C5F-169F-F3F023190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757D6-B1A7-4072-F8B1-F06FDB03F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B28EE-B99E-976C-3F44-694E8B111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D21FC-52A2-7D3B-268A-D9158F98A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63E5E-0FB5-3F08-4A20-CD1D676B8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0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04A2A-EB0B-0750-832B-EE7B89FB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0EA89-ED57-7525-CB8D-2843B567C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B5318-7F35-CB94-47B4-997F8A0CE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9250B-D4E7-F173-8F6D-5A3D0A68D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7C4AF-2ACD-7293-031F-E6A68742F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1E7EE-ED23-A6FC-4D3C-BFC6EC78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57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494BF-E783-0C3F-145D-3245E61E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33F24-706F-621B-111E-28F01F0DA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9994C-EFCF-8435-8FF3-6F63DBFA9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C2F4B0-81B5-6911-DC59-DF523E58C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B67DC8-9667-05DA-EF93-E870447030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51C105-29B0-F011-09F3-9A2A5076E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3BBB1F-4A42-2F6D-686F-E65474546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1E307A-8F64-7A9E-9C0D-9C5DC25EA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9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6F3BC-A9AF-D412-86E6-6C466A3E0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021ACC-D0DF-B996-23EE-DB7BB9F2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89A25A-0DD2-ED74-733F-A97A8755E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100F63-6169-87D1-C6A4-252B9770E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94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ED9490-A429-5701-9C6D-391E7489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6ED5A9-48E5-6A16-85DA-2B1D11D08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F73F4-7C0C-0C07-CFDB-BCE539EE1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86160-3EC3-3356-60C4-15BC66024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3B0A9-4729-071C-4D5B-E02A1E169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4B0A1-C6DA-6498-4666-4D83FCC55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6AF56-4F05-F170-B32D-6CAC09572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256F2-D8A8-36EA-5674-74397D798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164B9-43C2-1CA1-F486-6570D3C8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01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5AD3D-9D3D-9EA9-2CBB-D37DF8C0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2954EE-E3AE-881B-35ED-9852E2F656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149E0-B5C3-5DAA-4758-9ED96A436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603B2-8092-4CAC-7AA3-0BD776E51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FF1674-EA53-8DFB-08CB-97DF1D233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54BF42-C939-3EF0-4AD5-CD60D5C2E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49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C1FA5-60EA-FEEF-8D29-18BF6B86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FC8F30-39CA-F309-5C12-E5BBAF03C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1F8D2-4D23-F8D2-A660-458E4A8DF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9DB91-7B64-13FD-E300-2E3C1FE5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482D3-4C82-51A1-A110-BEF435E87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5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B69884-9B30-3F8A-F5FF-ABC8779AB6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50450A-7B0F-61E4-72F9-C6595A865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95DF8-EC7B-6532-BB97-2371E7E72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6B070-300E-F05B-FCCA-496241117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5B01D-B5ED-6C28-6A75-ABA76F1B6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29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1CCBE8-A208-AE03-5B0D-B0139D2E8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6F36B-F4C9-BBF9-EBAE-175B1A5D8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39940-2C7C-DC73-03EA-233F3E43D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BC638-650A-41E8-8BA2-95F1DEE6650C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2DE08-5434-2754-D8F0-B5D22775A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AE162-678C-CD03-D410-898EE2EA5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B7490-1D49-487F-BC98-1F2ECE958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3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AB502-8B9B-0390-3726-42823D25D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660" y="107145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Berlin Sans FB Demi" panose="020E0802020502020306" pitchFamily="34" charset="0"/>
              </a:rPr>
              <a:t>We are Looking for People Who are Looking.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latin typeface="Berlin Sans FB Demi" panose="020E0802020502020306" pitchFamily="34" charset="0"/>
              </a:rPr>
            </a:br>
            <a:br>
              <a:rPr lang="en-US" sz="49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latin typeface="Algerian" panose="04020705040A02060702" pitchFamily="82" charset="0"/>
              </a:rPr>
              <a:t>                   </a:t>
            </a:r>
            <a:r>
              <a:rPr lang="en-US" b="1" dirty="0">
                <a:latin typeface="Berlin Sans FB Demi" panose="020E0802020502020306" pitchFamily="34" charset="0"/>
              </a:rPr>
              <a:t>Are YOU Looking?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71B41F6-D931-C56C-6F3E-DD3BF0745A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939" y="3000951"/>
            <a:ext cx="3341032" cy="3362178"/>
          </a:xfrm>
        </p:spPr>
      </p:pic>
    </p:spTree>
    <p:extLst>
      <p:ext uri="{BB962C8B-B14F-4D97-AF65-F5344CB8AC3E}">
        <p14:creationId xmlns:p14="http://schemas.microsoft.com/office/powerpoint/2010/main" val="3414523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7EC0C-1893-3007-8070-502418955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  <a:latin typeface="+mn-lt"/>
              </a:rPr>
              <a:t>Would you be surprised to know that you are </a:t>
            </a:r>
            <a:br>
              <a:rPr lang="en-US" dirty="0">
                <a:solidFill>
                  <a:schemeClr val="accent1"/>
                </a:solidFill>
                <a:latin typeface="+mn-lt"/>
              </a:rPr>
            </a:br>
            <a:r>
              <a:rPr lang="en-US" dirty="0">
                <a:solidFill>
                  <a:schemeClr val="accent1"/>
                </a:solidFill>
                <a:latin typeface="+mn-lt"/>
              </a:rPr>
              <a:t>             already doing what we do everyday, </a:t>
            </a:r>
            <a:br>
              <a:rPr lang="en-US" dirty="0">
                <a:solidFill>
                  <a:schemeClr val="accent1"/>
                </a:solidFill>
                <a:latin typeface="+mn-lt"/>
              </a:rPr>
            </a:br>
            <a:r>
              <a:rPr lang="en-US" dirty="0">
                <a:solidFill>
                  <a:schemeClr val="accent1"/>
                </a:solidFill>
                <a:latin typeface="+mn-lt"/>
              </a:rPr>
              <a:t>           </a:t>
            </a:r>
            <a:r>
              <a:rPr lang="en-US" b="1" i="1" dirty="0">
                <a:solidFill>
                  <a:srgbClr val="FF0000"/>
                </a:solidFill>
                <a:latin typeface="+mn-lt"/>
              </a:rPr>
              <a:t>BUT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 you are not getting paid for it?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D06E1A-88E0-8779-0193-631FE9ADA637}"/>
              </a:ext>
            </a:extLst>
          </p:cNvPr>
          <p:cNvSpPr txBox="1"/>
          <p:nvPr/>
        </p:nvSpPr>
        <p:spPr>
          <a:xfrm>
            <a:off x="3002695" y="6041116"/>
            <a:ext cx="5701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solidFill>
                  <a:srgbClr val="0070C0"/>
                </a:solidFill>
              </a:rPr>
              <a:t>Let’s Learn How to Get  Paid!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F705D0-C606-0AFC-CFE0-EBFFE0C5B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149" y="2253894"/>
            <a:ext cx="5225143" cy="341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097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659" y="1445908"/>
            <a:ext cx="7213600" cy="543672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304800" y="173039"/>
            <a:ext cx="11582400" cy="1503363"/>
          </a:xfrm>
          <a:prstGeom prst="roundRect">
            <a:avLst/>
          </a:prstGeom>
          <a:solidFill>
            <a:srgbClr val="0070C0">
              <a:alpha val="5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400495" y="248605"/>
            <a:ext cx="7391400" cy="1143000"/>
          </a:xfrm>
          <a:prstGeom prst="rect">
            <a:avLst/>
          </a:prstGeom>
          <a:noFill/>
          <a:effectLst>
            <a:innerShdw blurRad="63500" dist="76200" dir="13500000">
              <a:prstClr val="black">
                <a:alpha val="50000"/>
              </a:prstClr>
            </a:innerShdw>
          </a:effectLst>
        </p:spPr>
        <p:txBody>
          <a:bodyPr rtlCol="0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333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Arial Rounded MT Bold" pitchFamily="34" charset="0"/>
              </a:rPr>
              <a:t>4 WAYS TO</a:t>
            </a:r>
            <a:br>
              <a:rPr lang="en-US" sz="4400" dirty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Arial Rounded MT Bold" pitchFamily="34" charset="0"/>
              </a:rPr>
              <a:t>PRODUCE INCOME</a:t>
            </a:r>
            <a:endParaRPr lang="en-US" sz="2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043388" y="1873678"/>
            <a:ext cx="27432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95% US Population</a:t>
            </a:r>
          </a:p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5% Wealth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6521647" y="1873678"/>
            <a:ext cx="281940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5% US Population</a:t>
            </a:r>
          </a:p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95% Wealth</a:t>
            </a:r>
          </a:p>
        </p:txBody>
      </p:sp>
      <p:pic>
        <p:nvPicPr>
          <p:cNvPr id="7" name="Picture 6" descr="Cashflow-Quadrant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98996">
            <a:off x="779317" y="380165"/>
            <a:ext cx="1484071" cy="24456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56251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21282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ttp://www.estherlouise.com/blogarchive/wp-content/uploads/2011/01/whitney-rich-88-co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0" r="5598" b="11203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9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6418349"/>
            <a:ext cx="6858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14" descr="http://www.glassdoor.com/blog/wp-content/uploads/1671673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1727200" y="76200"/>
            <a:ext cx="3032125" cy="2895600"/>
          </a:xfrm>
          <a:prstGeom prst="ellipse">
            <a:avLst/>
          </a:prstGeom>
          <a:noFill/>
          <a:ln w="101600">
            <a:solidFill>
              <a:srgbClr val="0099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924800" y="762000"/>
            <a:ext cx="1524000" cy="1524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43" name="TextBox 10"/>
          <p:cNvSpPr txBox="1">
            <a:spLocks noChangeArrowheads="1"/>
          </p:cNvSpPr>
          <p:nvPr/>
        </p:nvSpPr>
        <p:spPr bwMode="auto">
          <a:xfrm>
            <a:off x="2096656" y="1118457"/>
            <a:ext cx="2362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4800" b="1" dirty="0">
                <a:solidFill>
                  <a:srgbClr val="0070C0"/>
                </a:solidFill>
              </a:rPr>
              <a:t>Dreams</a:t>
            </a:r>
            <a:endParaRPr lang="en-GB" altLang="en-US" sz="4800" b="1" dirty="0">
              <a:solidFill>
                <a:srgbClr val="0070C0"/>
              </a:solidFill>
            </a:endParaRPr>
          </a:p>
        </p:txBody>
      </p:sp>
      <p:sp>
        <p:nvSpPr>
          <p:cNvPr id="18444" name="TextBox 11"/>
          <p:cNvSpPr txBox="1">
            <a:spLocks noChangeArrowheads="1"/>
          </p:cNvSpPr>
          <p:nvPr/>
        </p:nvSpPr>
        <p:spPr bwMode="auto">
          <a:xfrm>
            <a:off x="8204093" y="1068945"/>
            <a:ext cx="99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4800" b="1" dirty="0">
                <a:solidFill>
                  <a:srgbClr val="FF0000"/>
                </a:solidFill>
              </a:rPr>
              <a:t>$$</a:t>
            </a:r>
            <a:endParaRPr lang="en-GB" altLang="en-US" sz="4800" b="1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6456251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01266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1301"/>
            <a:ext cx="12192000" cy="2832100"/>
          </a:xfrm>
          <a:prstGeom prst="rect">
            <a:avLst/>
          </a:prstGeom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472338" y="152514"/>
            <a:ext cx="92408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6000" dirty="0">
                <a:solidFill>
                  <a:srgbClr val="0070C0"/>
                </a:solidFill>
                <a:latin typeface="Arial Rounded MT Bold" pitchFamily="34" charset="0"/>
                <a:cs typeface="FrankRuehl" pitchFamily="34" charset="-79"/>
              </a:rPr>
              <a:t>45 YEAR PLAN</a:t>
            </a:r>
          </a:p>
        </p:txBody>
      </p:sp>
      <p:grpSp>
        <p:nvGrpSpPr>
          <p:cNvPr id="12" name="Group 27"/>
          <p:cNvGrpSpPr>
            <a:grpSpLocks/>
          </p:cNvGrpSpPr>
          <p:nvPr/>
        </p:nvGrpSpPr>
        <p:grpSpPr bwMode="auto">
          <a:xfrm>
            <a:off x="1432725" y="1677587"/>
            <a:ext cx="9394909" cy="4799413"/>
            <a:chOff x="514445" y="2375647"/>
            <a:chExt cx="7731418" cy="3948953"/>
          </a:xfrm>
        </p:grpSpPr>
        <p:sp>
          <p:nvSpPr>
            <p:cNvPr id="13" name="TextBox 20"/>
            <p:cNvSpPr txBox="1">
              <a:spLocks noChangeArrowheads="1"/>
            </p:cNvSpPr>
            <p:nvPr/>
          </p:nvSpPr>
          <p:spPr bwMode="auto">
            <a:xfrm>
              <a:off x="3439865" y="4984378"/>
              <a:ext cx="2367652" cy="430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altLang="en-US" sz="2800" b="1" dirty="0">
                  <a:solidFill>
                    <a:srgbClr val="FF0000"/>
                  </a:solidFill>
                </a:rPr>
                <a:t>Time</a:t>
              </a:r>
            </a:p>
          </p:txBody>
        </p:sp>
        <p:sp>
          <p:nvSpPr>
            <p:cNvPr id="14" name="TextBox 21"/>
            <p:cNvSpPr txBox="1">
              <a:spLocks noChangeArrowheads="1"/>
            </p:cNvSpPr>
            <p:nvPr/>
          </p:nvSpPr>
          <p:spPr bwMode="auto">
            <a:xfrm rot="16200000">
              <a:off x="-36090" y="3369011"/>
              <a:ext cx="1531648" cy="430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altLang="en-US" sz="2800" b="1" dirty="0">
                  <a:solidFill>
                    <a:srgbClr val="FF0000"/>
                  </a:solidFill>
                </a:rPr>
                <a:t>Income</a:t>
              </a:r>
            </a:p>
          </p:txBody>
        </p:sp>
        <p:grpSp>
          <p:nvGrpSpPr>
            <p:cNvPr id="15" name="Group 26"/>
            <p:cNvGrpSpPr>
              <a:grpSpLocks/>
            </p:cNvGrpSpPr>
            <p:nvPr/>
          </p:nvGrpSpPr>
          <p:grpSpPr bwMode="auto">
            <a:xfrm>
              <a:off x="914947" y="2375647"/>
              <a:ext cx="7330916" cy="3948953"/>
              <a:chOff x="1905454" y="2894569"/>
              <a:chExt cx="6084660" cy="3277631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6271968" y="4323922"/>
                <a:ext cx="1337361" cy="0"/>
              </a:xfrm>
              <a:prstGeom prst="line">
                <a:avLst/>
              </a:prstGeom>
              <a:ln w="412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25"/>
              <p:cNvGrpSpPr>
                <a:grpSpLocks/>
              </p:cNvGrpSpPr>
              <p:nvPr/>
            </p:nvGrpSpPr>
            <p:grpSpPr bwMode="auto">
              <a:xfrm>
                <a:off x="1905454" y="2894569"/>
                <a:ext cx="6084660" cy="3277631"/>
                <a:chOff x="1905454" y="2894569"/>
                <a:chExt cx="6084660" cy="3277631"/>
              </a:xfrm>
            </p:grpSpPr>
            <p:sp>
              <p:nvSpPr>
                <p:cNvPr id="18" name="Arc 17"/>
                <p:cNvSpPr/>
                <p:nvPr/>
              </p:nvSpPr>
              <p:spPr>
                <a:xfrm flipH="1">
                  <a:off x="2133600" y="3276600"/>
                  <a:ext cx="5562600" cy="2895600"/>
                </a:xfrm>
                <a:prstGeom prst="arc">
                  <a:avLst>
                    <a:gd name="adj1" fmla="val 16148052"/>
                    <a:gd name="adj2" fmla="val 13533"/>
                  </a:avLst>
                </a:prstGeom>
                <a:ln w="3810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cene3d>
                  <a:camera prst="orthographicFront">
                    <a:rot lat="0" lon="21599994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926703" y="3279980"/>
                  <a:ext cx="1337360" cy="0"/>
                </a:xfrm>
                <a:prstGeom prst="line">
                  <a:avLst/>
                </a:prstGeom>
                <a:ln w="412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5713307" y="3797494"/>
                  <a:ext cx="1070696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cene3d>
                  <a:camera prst="orthographicFront">
                    <a:rot lat="0" lon="0" rev="162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1905454" y="5028718"/>
                  <a:ext cx="6084660" cy="0"/>
                </a:xfrm>
                <a:prstGeom prst="line">
                  <a:avLst/>
                </a:prstGeom>
                <a:ln w="3492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flipV="1">
                  <a:off x="1912042" y="2894569"/>
                  <a:ext cx="0" cy="2148640"/>
                </a:xfrm>
                <a:prstGeom prst="line">
                  <a:avLst/>
                </a:prstGeom>
                <a:ln w="3492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6456251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58622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0"/>
            <a:ext cx="93726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The Secret of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2261" y="2819400"/>
            <a:ext cx="7289800" cy="1117600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----------</a:t>
            </a:r>
            <a:r>
              <a:rPr lang="en-US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Vehicle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---------</a:t>
            </a:r>
            <a:r>
              <a:rPr lang="en-US" sz="6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9629" y="533404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/>
              <a:t>   </a:t>
            </a:r>
            <a:r>
              <a:rPr lang="en-US" sz="3200" b="1" i="1" dirty="0">
                <a:solidFill>
                  <a:schemeClr val="bg1"/>
                </a:solidFill>
              </a:rPr>
              <a:t>What is YOUR Prime Motivating Factor?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375" y="6456251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20563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211"/>
            <a:ext cx="12192000" cy="71928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780"/>
                    </a14:imgEffect>
                    <a14:imgEffect>
                      <a14:brightnessContrast bright="48000" contras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33" t="667" r="24167" b="-667"/>
          <a:stretch/>
        </p:blipFill>
        <p:spPr>
          <a:xfrm>
            <a:off x="2245870" y="890619"/>
            <a:ext cx="7829329" cy="520065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238501" y="3314700"/>
            <a:ext cx="577215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238501" y="4286251"/>
            <a:ext cx="577215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3809999" y="2857542"/>
            <a:ext cx="4701048" cy="1849817"/>
          </a:xfrm>
          <a:custGeom>
            <a:avLst/>
            <a:gdLst>
              <a:gd name="connsiteX0" fmla="*/ 0 w 6268064"/>
              <a:gd name="connsiteY0" fmla="*/ 2374625 h 2463209"/>
              <a:gd name="connsiteX1" fmla="*/ 1091380 w 6268064"/>
              <a:gd name="connsiteY1" fmla="*/ 135 h 2463209"/>
              <a:gd name="connsiteX2" fmla="*/ 2507225 w 6268064"/>
              <a:gd name="connsiteY2" fmla="*/ 2463116 h 2463209"/>
              <a:gd name="connsiteX3" fmla="*/ 3672348 w 6268064"/>
              <a:gd name="connsiteY3" fmla="*/ 103374 h 2463209"/>
              <a:gd name="connsiteX4" fmla="*/ 5058696 w 6268064"/>
              <a:gd name="connsiteY4" fmla="*/ 2448367 h 2463209"/>
              <a:gd name="connsiteX5" fmla="*/ 6268064 w 6268064"/>
              <a:gd name="connsiteY5" fmla="*/ 59128 h 2463209"/>
              <a:gd name="connsiteX0" fmla="*/ 0 w 6268064"/>
              <a:gd name="connsiteY0" fmla="*/ 2377932 h 2466423"/>
              <a:gd name="connsiteX1" fmla="*/ 1091380 w 6268064"/>
              <a:gd name="connsiteY1" fmla="*/ 3442 h 2466423"/>
              <a:gd name="connsiteX2" fmla="*/ 2507225 w 6268064"/>
              <a:gd name="connsiteY2" fmla="*/ 2466423 h 2466423"/>
              <a:gd name="connsiteX3" fmla="*/ 3702828 w 6268064"/>
              <a:gd name="connsiteY3" fmla="*/ 1 h 2466423"/>
              <a:gd name="connsiteX4" fmla="*/ 5058696 w 6268064"/>
              <a:gd name="connsiteY4" fmla="*/ 2451674 h 2466423"/>
              <a:gd name="connsiteX5" fmla="*/ 6268064 w 6268064"/>
              <a:gd name="connsiteY5" fmla="*/ 62435 h 246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8064" h="2466423">
                <a:moveTo>
                  <a:pt x="0" y="2377932"/>
                </a:moveTo>
                <a:cubicBezTo>
                  <a:pt x="336754" y="1183313"/>
                  <a:pt x="673509" y="-11306"/>
                  <a:pt x="1091380" y="3442"/>
                </a:cubicBezTo>
                <a:cubicBezTo>
                  <a:pt x="1509251" y="18190"/>
                  <a:pt x="2071984" y="2466997"/>
                  <a:pt x="2507225" y="2466423"/>
                </a:cubicBezTo>
                <a:cubicBezTo>
                  <a:pt x="2942466" y="2465850"/>
                  <a:pt x="3277583" y="2459"/>
                  <a:pt x="3702828" y="1"/>
                </a:cubicBezTo>
                <a:cubicBezTo>
                  <a:pt x="4128073" y="-2457"/>
                  <a:pt x="4631157" y="2441268"/>
                  <a:pt x="5058696" y="2451674"/>
                </a:cubicBezTo>
                <a:cubicBezTo>
                  <a:pt x="5486235" y="2462080"/>
                  <a:pt x="6002593" y="286119"/>
                  <a:pt x="6268064" y="62435"/>
                </a:cubicBezTo>
              </a:path>
            </a:pathLst>
          </a:custGeom>
          <a:noFill/>
          <a:ln w="762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Title 23"/>
          <p:cNvSpPr txBox="1">
            <a:spLocks/>
          </p:cNvSpPr>
          <p:nvPr/>
        </p:nvSpPr>
        <p:spPr bwMode="auto">
          <a:xfrm>
            <a:off x="3038475" y="1192415"/>
            <a:ext cx="6172200" cy="1091011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1" rIns="68580" bIns="34291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51" b="1" dirty="0">
                <a:solidFill>
                  <a:schemeClr val="tx2">
                    <a:lumMod val="50000"/>
                  </a:schemeClr>
                </a:solidFill>
              </a:rPr>
              <a:t>Looking Zone</a:t>
            </a:r>
            <a:endParaRPr lang="en-US" sz="405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0" y="6564776"/>
            <a:ext cx="679991" cy="3186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7526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2C04-864D-9E9C-6B56-A8C38AF85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1853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                    </a:t>
            </a:r>
            <a:r>
              <a:rPr lang="en-US" sz="5400" b="1" dirty="0">
                <a:solidFill>
                  <a:srgbClr val="FF0000"/>
                </a:solidFill>
                <a:latin typeface="+mn-lt"/>
              </a:rPr>
              <a:t>TRENDING TODAY</a:t>
            </a:r>
            <a:br>
              <a:rPr lang="en-US" sz="5400" b="1" dirty="0">
                <a:solidFill>
                  <a:srgbClr val="FF0000"/>
                </a:solidFill>
                <a:latin typeface="+mn-lt"/>
              </a:rPr>
            </a:br>
            <a:r>
              <a:rPr lang="en-US" b="1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  HEALTH and CROSS BORDER E-COMMERCE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2B817-4C48-F609-5F22-0ED3CECDA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33" y="1690688"/>
            <a:ext cx="7315628" cy="48255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A1FA07-F354-2852-D977-86718296D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601" y="2326315"/>
            <a:ext cx="4559820" cy="379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94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468B4F1-7677-4FD5-BE00-73C71C717C29}"/>
              </a:ext>
            </a:extLst>
          </p:cNvPr>
          <p:cNvSpPr txBox="1">
            <a:spLocks/>
          </p:cNvSpPr>
          <p:nvPr/>
        </p:nvSpPr>
        <p:spPr>
          <a:xfrm>
            <a:off x="-255438" y="365597"/>
            <a:ext cx="10515600" cy="1325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+mj-lt"/>
                <a:ea typeface="+mj-ea"/>
                <a:cs typeface="+mj-cs"/>
                <a:sym typeface="Gill Sans" pitchFamily="-8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pitchFamily="-8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pitchFamily="-8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pitchFamily="-8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pitchFamily="-84" charset="0"/>
              </a:defRPr>
            </a:lvl5pPr>
            <a:lvl6pPr marL="228594" algn="ctr" rtl="0" fontAlgn="base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457189" algn="ctr" rtl="0" fontAlgn="base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685783" algn="ctr" rtl="0" fontAlgn="base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914377" algn="ctr" rtl="0" fontAlgn="base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sym typeface="Gill Sans" pitchFamily="-84" charset="0"/>
              </a:rPr>
              <a:t>Why T</a:t>
            </a:r>
            <a:r>
              <a:rPr lang="en-US" sz="4400" b="1" kern="0" dirty="0">
                <a:solidFill>
                  <a:srgbClr val="000000"/>
                </a:solidFill>
                <a:latin typeface="Arial Black" panose="020B0A04020102020204" pitchFamily="34" charset="0"/>
              </a:rPr>
              <a:t>HREE ?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sym typeface="Gill Sans" pitchFamily="-8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F4FD80-D930-4105-9F06-A1F077D21180}"/>
              </a:ext>
            </a:extLst>
          </p:cNvPr>
          <p:cNvSpPr txBox="1"/>
          <p:nvPr/>
        </p:nvSpPr>
        <p:spPr>
          <a:xfrm flipH="1">
            <a:off x="51669" y="2403954"/>
            <a:ext cx="3476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CE0E5E-CFFA-4672-8D46-A1E0E396D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67" y="1716030"/>
            <a:ext cx="5832059" cy="30261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517093-BE4A-C80E-A975-BE2697C71095}"/>
              </a:ext>
            </a:extLst>
          </p:cNvPr>
          <p:cNvSpPr/>
          <p:nvPr/>
        </p:nvSpPr>
        <p:spPr>
          <a:xfrm>
            <a:off x="-1127000" y="6409122"/>
            <a:ext cx="24384000" cy="595035"/>
          </a:xfrm>
          <a:prstGeom prst="rect">
            <a:avLst/>
          </a:prstGeom>
          <a:solidFill>
            <a:srgbClr val="A5D5B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11303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venir Light" panose="020B0402020203020204" pitchFamily="34" charset="77"/>
              <a:ea typeface="Graphik"/>
              <a:cs typeface="Graphik"/>
              <a:sym typeface="Graphi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7050D8-2029-FE1E-FB89-B4156756599C}"/>
              </a:ext>
            </a:extLst>
          </p:cNvPr>
          <p:cNvSpPr txBox="1"/>
          <p:nvPr/>
        </p:nvSpPr>
        <p:spPr>
          <a:xfrm>
            <a:off x="6650873" y="1228397"/>
            <a:ext cx="53451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1.Start your Own Business</a:t>
            </a:r>
          </a:p>
          <a:p>
            <a:r>
              <a:rPr lang="en-US" sz="2800" b="1" dirty="0"/>
              <a:t>2. Do not have to give up what you are doing</a:t>
            </a:r>
          </a:p>
          <a:p>
            <a:r>
              <a:rPr lang="en-US" sz="2800" b="1" dirty="0"/>
              <a:t>3. Does not cost a lot of money to start</a:t>
            </a:r>
          </a:p>
          <a:p>
            <a:r>
              <a:rPr lang="en-US" sz="2800" b="1" dirty="0"/>
              <a:t>4. You do not have to know anything about business as you will have a mentor/system</a:t>
            </a:r>
          </a:p>
          <a:p>
            <a:r>
              <a:rPr lang="en-US" sz="2800" b="1" dirty="0"/>
              <a:t>5. Unlimited Income Potential</a:t>
            </a:r>
          </a:p>
          <a:p>
            <a:r>
              <a:rPr lang="en-US" sz="2800" b="1" dirty="0"/>
              <a:t>6. Ongoing Income Potential</a:t>
            </a:r>
          </a:p>
        </p:txBody>
      </p:sp>
    </p:spTree>
    <p:extLst>
      <p:ext uri="{BB962C8B-B14F-4D97-AF65-F5344CB8AC3E}">
        <p14:creationId xmlns:p14="http://schemas.microsoft.com/office/powerpoint/2010/main" val="43043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1922"/>
    </mc:Choice>
    <mc:Fallback xmlns="">
      <p:transition advTm="71922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234</Words>
  <Application>Microsoft Office PowerPoint</Application>
  <PresentationFormat>Widescreen</PresentationFormat>
  <Paragraphs>33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Algerian</vt:lpstr>
      <vt:lpstr>Arial</vt:lpstr>
      <vt:lpstr>Arial Black</vt:lpstr>
      <vt:lpstr>Arial Rounded MT Bold</vt:lpstr>
      <vt:lpstr>Avenir Light</vt:lpstr>
      <vt:lpstr>Baskerville Old Face</vt:lpstr>
      <vt:lpstr>Berlin Sans FB Demi</vt:lpstr>
      <vt:lpstr>Calibri</vt:lpstr>
      <vt:lpstr>Calibri Light</vt:lpstr>
      <vt:lpstr>Gill Sans</vt:lpstr>
      <vt:lpstr>Office Theme</vt:lpstr>
      <vt:lpstr>We are Looking for People Who are Looking.                     Are YOU Looking?</vt:lpstr>
      <vt:lpstr>Would you be surprised to know that you are               already doing what we do everyday,             BUT you are not getting paid for it?</vt:lpstr>
      <vt:lpstr>PowerPoint Presentation</vt:lpstr>
      <vt:lpstr>PowerPoint Presentation</vt:lpstr>
      <vt:lpstr>PowerPoint Presentation</vt:lpstr>
      <vt:lpstr>The Secret of Success</vt:lpstr>
      <vt:lpstr>PowerPoint Presentation</vt:lpstr>
      <vt:lpstr>                    TRENDING TODAY   HEALTH and CROSS BORDER E-COMMERCE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are Looking for People Who are Looking.                     Are YOU Looking?</dc:title>
  <dc:creator>Karen DiSalvatore</dc:creator>
  <cp:lastModifiedBy>Karen DiSalvatore</cp:lastModifiedBy>
  <cp:revision>2</cp:revision>
  <dcterms:created xsi:type="dcterms:W3CDTF">2024-05-22T02:04:31Z</dcterms:created>
  <dcterms:modified xsi:type="dcterms:W3CDTF">2024-05-22T02:17:21Z</dcterms:modified>
</cp:coreProperties>
</file>