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70" r:id="rId2"/>
    <p:sldId id="256" r:id="rId3"/>
    <p:sldId id="285" r:id="rId4"/>
    <p:sldId id="263" r:id="rId5"/>
    <p:sldId id="259" r:id="rId6"/>
    <p:sldId id="260" r:id="rId7"/>
    <p:sldId id="262" r:id="rId8"/>
    <p:sldId id="280" r:id="rId9"/>
    <p:sldId id="266" r:id="rId10"/>
    <p:sldId id="287" r:id="rId11"/>
    <p:sldId id="286" r:id="rId12"/>
    <p:sldId id="267" r:id="rId13"/>
    <p:sldId id="289" r:id="rId14"/>
    <p:sldId id="298" r:id="rId15"/>
    <p:sldId id="265" r:id="rId16"/>
    <p:sldId id="268" r:id="rId17"/>
    <p:sldId id="296" r:id="rId18"/>
    <p:sldId id="297" r:id="rId19"/>
    <p:sldId id="292" r:id="rId20"/>
    <p:sldId id="293" r:id="rId21"/>
    <p:sldId id="28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502"/>
    <a:srgbClr val="F19700"/>
    <a:srgbClr val="24170D"/>
    <a:srgbClr val="76618A"/>
    <a:srgbClr val="F0A000"/>
    <a:srgbClr val="F6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552"/>
    <p:restoredTop sz="94830"/>
  </p:normalViewPr>
  <p:slideViewPr>
    <p:cSldViewPr snapToGrid="0">
      <p:cViewPr>
        <p:scale>
          <a:sx n="118" d="100"/>
          <a:sy n="118" d="100"/>
        </p:scale>
        <p:origin x="33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heme" Target="theme/theme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7F2EB-7139-6B45-A0CC-B02C3B879304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FD839-F727-9D4A-84E4-4A28834BA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73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FD839-F727-9D4A-84E4-4A28834BA8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75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FD839-F727-9D4A-84E4-4A28834BA8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18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FD839-F727-9D4A-84E4-4A28834BA8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19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FD839-F727-9D4A-84E4-4A28834BA8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97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Key Benefits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Provides a visible reduction in wrinkles and expression lines.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Supports a hydrated complexion and enhances skin tone.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Nurtures existing healthy skin and supports skin comfort.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Tackles environmental factors that affect skin over time.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Enhances overall sense of well-being with every application.</a:t>
            </a:r>
          </a:p>
          <a:p>
            <a:endParaRPr lang="en-US" dirty="0"/>
          </a:p>
          <a:p>
            <a:r>
              <a:rPr lang="en-US" dirty="0"/>
              <a:t>Cellular Absorption Technologies used</a:t>
            </a:r>
          </a:p>
          <a:p>
            <a:r>
              <a:rPr lang="en-US" dirty="0"/>
              <a:t>Adjuvants</a:t>
            </a:r>
          </a:p>
          <a:p>
            <a:r>
              <a:rPr lang="en-US" dirty="0" err="1"/>
              <a:t>Polyphenal</a:t>
            </a:r>
            <a:r>
              <a:rPr lang="en-US" dirty="0"/>
              <a:t> Complexation</a:t>
            </a:r>
          </a:p>
          <a:p>
            <a:r>
              <a:rPr lang="en-US" dirty="0"/>
              <a:t>Molecular Shuttles</a:t>
            </a:r>
          </a:p>
          <a:p>
            <a:br>
              <a:rPr lang="en-US" dirty="0"/>
            </a:br>
            <a:r>
              <a:rPr lang="en-US" dirty="0"/>
              <a:t>THREE Miracle Elixir</a:t>
            </a:r>
          </a:p>
          <a:p>
            <a:endParaRPr lang="en-US" dirty="0"/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SemiBold"/>
                <a:ea typeface="Altform VF Regular SemiBold"/>
                <a:cs typeface="Altform VF Regular SemiBold"/>
                <a:sym typeface="Altform VF Regular SemiBold"/>
              </a:defRPr>
            </a:pPr>
            <a:r>
              <a:rPr lang="en-US" dirty="0"/>
              <a:t>CORIANDRUM SATIVUM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r>
              <a:rPr lang="en-US" dirty="0"/>
              <a:t>Supports skin comfort and wellness, enhancing resilience to environmental factors.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endParaRPr lang="en-US" dirty="0"/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SemiBold"/>
                <a:ea typeface="Altform VF Regular SemiBold"/>
                <a:cs typeface="Altform VF Regular SemiBold"/>
                <a:sym typeface="Altform VF Regular SemiBold"/>
              </a:defRPr>
            </a:pPr>
            <a:r>
              <a:rPr lang="en-US" dirty="0"/>
              <a:t>HELIANTHUS ANNUUS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r>
              <a:rPr lang="en-US" dirty="0"/>
              <a:t>Naturally supports the longevity molecule NAD+: supporting skin health and vitality, promoting natural rejuvenation processes.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endParaRPr lang="en-US" dirty="0"/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SemiBold"/>
                <a:ea typeface="Altform VF Regular SemiBold"/>
                <a:cs typeface="Altform VF Regular SemiBold"/>
                <a:sym typeface="Altform VF Regular SemiBold"/>
              </a:defRPr>
            </a:pPr>
            <a:r>
              <a:rPr lang="en-US" dirty="0"/>
              <a:t>VITEX AGNUS-CASTUS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r>
              <a:rPr lang="en-US" dirty="0"/>
              <a:t>Enhances skin elasticity and hydration, supporting collagen production.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endParaRPr lang="en-US" dirty="0"/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SemiBold"/>
                <a:ea typeface="Altform VF Regular SemiBold"/>
                <a:cs typeface="Altform VF Regular SemiBold"/>
                <a:sym typeface="Altform VF Regular SemiBold"/>
              </a:defRPr>
            </a:pPr>
            <a:r>
              <a:rPr lang="en-US" dirty="0"/>
              <a:t>ZANTHOXYLUM ALATUM 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r>
              <a:rPr lang="en-US" dirty="0"/>
              <a:t>Nourishes and hydrates, promoting a healthy glow and appearance.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FD839-F727-9D4A-84E4-4A28834BA8D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834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FF9CA-F5D5-B879-A647-12447A23A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3D9769-2D31-930C-829B-A4AB14E43A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7FB3D4-6153-74BE-9B6B-4B0920ABE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Key Benefits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Provides a visible reduction in wrinkles and expression lines.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Supports a hydrated complexion and enhances skin tone.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Nurtures existing healthy skin and supports skin comfort.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Tackles environmental factors that affect skin over time.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Enhances overall sense of well-being with every application.</a:t>
            </a:r>
          </a:p>
          <a:p>
            <a:endParaRPr lang="en-US" dirty="0"/>
          </a:p>
          <a:p>
            <a:r>
              <a:rPr lang="en-US" dirty="0"/>
              <a:t>Cellular Absorption Technologies used</a:t>
            </a:r>
          </a:p>
          <a:p>
            <a:r>
              <a:rPr lang="en-US" dirty="0"/>
              <a:t>Adjuvants</a:t>
            </a:r>
          </a:p>
          <a:p>
            <a:r>
              <a:rPr lang="en-US" dirty="0" err="1"/>
              <a:t>Polyphenal</a:t>
            </a:r>
            <a:r>
              <a:rPr lang="en-US" dirty="0"/>
              <a:t> Complexation</a:t>
            </a:r>
          </a:p>
          <a:p>
            <a:r>
              <a:rPr lang="en-US" dirty="0"/>
              <a:t>Molecular Shuttles</a:t>
            </a:r>
          </a:p>
          <a:p>
            <a:br>
              <a:rPr lang="en-US" dirty="0"/>
            </a:br>
            <a:r>
              <a:rPr lang="en-US" dirty="0"/>
              <a:t>THREE Miracle Elixir</a:t>
            </a:r>
          </a:p>
          <a:p>
            <a:endParaRPr lang="en-US" dirty="0"/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SemiBold"/>
                <a:ea typeface="Altform VF Regular SemiBold"/>
                <a:cs typeface="Altform VF Regular SemiBold"/>
                <a:sym typeface="Altform VF Regular SemiBold"/>
              </a:defRPr>
            </a:pPr>
            <a:r>
              <a:rPr lang="en-US" dirty="0"/>
              <a:t>CORIANDRUM SATIVUM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r>
              <a:rPr lang="en-US" dirty="0"/>
              <a:t>Supports skin comfort and wellness, enhancing resilience to environmental factors.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endParaRPr lang="en-US" dirty="0"/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SemiBold"/>
                <a:ea typeface="Altform VF Regular SemiBold"/>
                <a:cs typeface="Altform VF Regular SemiBold"/>
                <a:sym typeface="Altform VF Regular SemiBold"/>
              </a:defRPr>
            </a:pPr>
            <a:r>
              <a:rPr lang="en-US" dirty="0"/>
              <a:t>HELIANTHUS ANNUUS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r>
              <a:rPr lang="en-US" dirty="0"/>
              <a:t>Naturally supports the longevity molecule NAD+: supporting skin health and vitality, promoting natural rejuvenation processes.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endParaRPr lang="en-US" dirty="0"/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SemiBold"/>
                <a:ea typeface="Altform VF Regular SemiBold"/>
                <a:cs typeface="Altform VF Regular SemiBold"/>
                <a:sym typeface="Altform VF Regular SemiBold"/>
              </a:defRPr>
            </a:pPr>
            <a:r>
              <a:rPr lang="en-US" dirty="0"/>
              <a:t>VITEX AGNUS-CASTUS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r>
              <a:rPr lang="en-US" dirty="0"/>
              <a:t>Enhances skin elasticity and hydration, supporting collagen production.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endParaRPr lang="en-US" dirty="0"/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SemiBold"/>
                <a:ea typeface="Altform VF Regular SemiBold"/>
                <a:cs typeface="Altform VF Regular SemiBold"/>
                <a:sym typeface="Altform VF Regular SemiBold"/>
              </a:defRPr>
            </a:pPr>
            <a:r>
              <a:rPr lang="en-US" dirty="0"/>
              <a:t>ZANTHOXYLUM ALATUM </a:t>
            </a:r>
          </a:p>
          <a:p>
            <a:pPr algn="l" defTabSz="2048255">
              <a:lnSpc>
                <a:spcPct val="80000"/>
              </a:lnSpc>
              <a:defRPr sz="3359" spc="-33" baseline="41666">
                <a:solidFill>
                  <a:srgbClr val="FFFFFF"/>
                </a:solidFill>
                <a:latin typeface="Altform VF Regular Light"/>
                <a:ea typeface="Altform VF Regular Light"/>
                <a:cs typeface="Altform VF Regular Light"/>
                <a:sym typeface="Altform VF Regular Light"/>
              </a:defRPr>
            </a:pPr>
            <a:r>
              <a:rPr lang="en-US" dirty="0"/>
              <a:t>Nourishes and hydrates, promoting a healthy glow and appearance.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97049-D0CF-8A01-5099-118C6415B4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FD839-F727-9D4A-84E4-4A28834BA8D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470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21FB-1BEC-660E-4B11-894F7039A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85E2C3-1BFD-814D-E515-80497593B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931B5-4788-5E6A-4C3B-D0EF90012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8097F-24A8-DDEF-7930-D5714A61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60108-B96B-20E9-7E13-F1A6F0BF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09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B6232-FC0A-BC97-7CE1-15532A4F1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CCC34-9503-ED96-492E-E65E447F2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92DEC-DE42-F7B9-E46E-F2577C0C0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08046-F119-5B74-9D43-20FCA85DF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F7856A-8B48-A601-D87F-2E8293643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28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91ADA-4F24-7647-BA32-29ECFC8BA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1049C-D274-F173-E7AD-A57457359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67D2E-5A9A-753F-24ED-55A729FB4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B423F-AFD9-081F-139C-AAAD5D38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7181D-395D-C509-85D0-13C404003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07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DF99C-DC31-80EE-95EA-6387C9334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B8A60-C1E5-38C3-86FA-901EB77235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0C6FB5-F484-6E30-EAE5-6A81F99ACC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0F0DB9-1D10-A98B-2EC4-EC5AC8F3F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BA25D-3C12-5B45-3E04-46AA9AE51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3C2CC9-AC5E-2030-BE4F-B2508B8CE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1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F2518-084C-D575-E23A-934CB25A5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D9895-3782-3106-D48E-59EC5B8F8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EC056-A685-DC3F-017B-F097C5315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23E4EB-7337-9389-4B15-03D048B899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61EC76-E1BA-8550-D117-0B59652881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8C6B6B-95C7-7940-40EB-3E87E3C72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FFBBD5-F5F7-EB43-1958-B44339B1D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73049C-EA3E-EA89-B3EA-DD062880D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6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45B7E-F52F-177B-637B-01A93859A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888D36-4D2E-83DE-FDF5-FE9A4CE76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1887EA-C518-8253-3D25-B6B6781B1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5FE23F-7267-7718-01E7-FDC480A71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1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24FD7B-1967-7F74-8F20-AEAF17790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8D8DE6-DAD2-07E4-F68E-E709AD4C3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A15A44-C95D-7D98-EE5A-158114A39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347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9D25D-E016-0C79-C6C6-862C26231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8C62D-5DFF-864C-6D50-DC2F96F7A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7807A-BB3A-E6D0-70C8-720E5E2C6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2EB7F6-3AC9-9E79-8C61-CDE01EEE5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3CA42-6832-C989-B0F6-A81863F74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D5ECC-B02F-7805-B4C0-EC97AF008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7DF4E-8599-67A0-04B6-C15193A2A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91BF78-4D22-7020-59BE-6C0D136262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C624F-ABB8-1D8D-90EB-988875D7A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8BC0A4-FC23-AD57-2035-86DA2035D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8E57C-7310-568C-742E-70E965BCD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94C0A2-FF0E-3037-5655-8CABFB90E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9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A0787-3608-61A9-604E-FD0259083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73ABB-DABF-DC37-0F64-7C89D23F11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5D2AD-E57C-B09A-16AB-8620049D9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D6147-19DE-EC9B-61F4-712F72768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D1178-5CAA-BD8E-A3E1-A60CFE464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65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39C570-0D8F-4F0B-1E88-93E1373B40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755D7E-79C8-07AD-1E4B-78D17DD9C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9075C-CAC0-740B-5309-5C492DDE7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5BE-E929-F047-9BB4-D2077D9ABC7C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A9355-5762-8818-5FD4-A080FC7A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2C8B0-EA50-F199-30E1-EDF90A106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31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17D96E-55D4-A325-D69A-82D8597A9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88FB5-40EA-C0D6-6EDB-B5EE8EE60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1EF88-3DA8-0C33-421F-05AA2339D4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7A95BE-E929-F047-9BB4-D2077D9ABC7C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9C653-6EEA-CAE4-A8E4-5B0091402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999DC-0F0D-6DEE-97B9-CF75F03AC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7388E8-CC1C-6E49-A8D6-737996E03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9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.jpg" /><Relationship Id="rId5" Type="http://schemas.openxmlformats.org/officeDocument/2006/relationships/image" Target="../media/image6.jpg" /><Relationship Id="rId4" Type="http://schemas.openxmlformats.org/officeDocument/2006/relationships/image" Target="../media/image5.jp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 /><Relationship Id="rId13" Type="http://schemas.openxmlformats.org/officeDocument/2006/relationships/image" Target="../media/image21.jpg" /><Relationship Id="rId3" Type="http://schemas.openxmlformats.org/officeDocument/2006/relationships/image" Target="../media/image11.jpg" /><Relationship Id="rId7" Type="http://schemas.openxmlformats.org/officeDocument/2006/relationships/image" Target="../media/image15.jpg" /><Relationship Id="rId12" Type="http://schemas.openxmlformats.org/officeDocument/2006/relationships/image" Target="../media/image20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4.jpg" /><Relationship Id="rId11" Type="http://schemas.openxmlformats.org/officeDocument/2006/relationships/image" Target="../media/image19.jpg" /><Relationship Id="rId5" Type="http://schemas.openxmlformats.org/officeDocument/2006/relationships/image" Target="../media/image13.jpg" /><Relationship Id="rId10" Type="http://schemas.openxmlformats.org/officeDocument/2006/relationships/image" Target="../media/image18.jpg" /><Relationship Id="rId4" Type="http://schemas.openxmlformats.org/officeDocument/2006/relationships/image" Target="../media/image12.jpg" /><Relationship Id="rId9" Type="http://schemas.openxmlformats.org/officeDocument/2006/relationships/image" Target="../media/image17.jpg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 /><Relationship Id="rId7" Type="http://schemas.openxmlformats.org/officeDocument/2006/relationships/image" Target="../media/image30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9.jpg" /><Relationship Id="rId5" Type="http://schemas.openxmlformats.org/officeDocument/2006/relationships/image" Target="../media/image28.png" /><Relationship Id="rId4" Type="http://schemas.openxmlformats.org/officeDocument/2006/relationships/image" Target="../media/image27.png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 /><Relationship Id="rId3" Type="http://schemas.openxmlformats.org/officeDocument/2006/relationships/image" Target="../media/image26.jpg" /><Relationship Id="rId7" Type="http://schemas.openxmlformats.org/officeDocument/2006/relationships/image" Target="../media/image29.jp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8.png" /><Relationship Id="rId5" Type="http://schemas.openxmlformats.org/officeDocument/2006/relationships/image" Target="../media/image27.png" /><Relationship Id="rId4" Type="http://schemas.openxmlformats.org/officeDocument/2006/relationships/image" Target="../media/image31.png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 /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3E09D-4F59-A959-B104-33F7B063B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805FEE-C107-B901-93F1-ADD135AC72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4626"/>
          </a:xfrm>
        </p:spPr>
      </p:pic>
    </p:spTree>
    <p:extLst>
      <p:ext uri="{BB962C8B-B14F-4D97-AF65-F5344CB8AC3E}">
        <p14:creationId xmlns:p14="http://schemas.microsoft.com/office/powerpoint/2010/main" val="259312546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AB97DFB-3FCF-4997-6E7A-1A1DE20FBA9F}"/>
              </a:ext>
            </a:extLst>
          </p:cNvPr>
          <p:cNvSpPr txBox="1"/>
          <p:nvPr/>
        </p:nvSpPr>
        <p:spPr>
          <a:xfrm>
            <a:off x="3100551" y="178676"/>
            <a:ext cx="62527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i="1" spc="300" dirty="0">
                <a:solidFill>
                  <a:schemeClr val="bg1"/>
                </a:solidFill>
                <a:latin typeface="Snell Roundhand" panose="02000603080000090004" pitchFamily="2" charset="77"/>
              </a:rPr>
              <a:t>The</a:t>
            </a:r>
            <a:r>
              <a:rPr lang="en-US" sz="5400" i="1" spc="300" dirty="0">
                <a:solidFill>
                  <a:schemeClr val="bg1"/>
                </a:solidFill>
              </a:rPr>
              <a:t> </a:t>
            </a:r>
            <a:r>
              <a:rPr lang="en-US" sz="5400" i="1" spc="300" dirty="0">
                <a:solidFill>
                  <a:schemeClr val="bg1"/>
                </a:solidFill>
                <a:latin typeface="+mj-lt"/>
              </a:rPr>
              <a:t>OPPORTUNITY</a:t>
            </a:r>
            <a:r>
              <a:rPr lang="en-US" sz="5400" i="1" spc="3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14F763-AEBD-9164-0DB9-2450F18D2864}"/>
              </a:ext>
            </a:extLst>
          </p:cNvPr>
          <p:cNvSpPr txBox="1"/>
          <p:nvPr/>
        </p:nvSpPr>
        <p:spPr>
          <a:xfrm>
            <a:off x="3296787" y="1373015"/>
            <a:ext cx="7773090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Snell Roundhand" panose="02000603080000090004" pitchFamily="2" charset="77"/>
              </a:rPr>
              <a:t>About</a:t>
            </a:r>
            <a:r>
              <a:rPr lang="en-US" sz="3600" dirty="0">
                <a:solidFill>
                  <a:schemeClr val="bg1"/>
                </a:solidFill>
              </a:rPr>
              <a:t> THREE International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  <a:latin typeface="Snell Roundhand" panose="02000603080000090004" pitchFamily="2" charset="77"/>
              </a:rPr>
              <a:t>Our</a:t>
            </a:r>
            <a:r>
              <a:rPr lang="en-US" sz="2800" dirty="0">
                <a:solidFill>
                  <a:schemeClr val="bg1"/>
                </a:solidFill>
              </a:rPr>
              <a:t> Foundation:</a:t>
            </a:r>
          </a:p>
          <a:p>
            <a:r>
              <a:rPr lang="en-US" sz="2400" dirty="0">
                <a:solidFill>
                  <a:schemeClr val="bg1"/>
                </a:solidFill>
              </a:rPr>
              <a:t>Founded Based on a Collaborative Effort From a Group of </a:t>
            </a:r>
          </a:p>
          <a:p>
            <a:r>
              <a:rPr lang="en-US" sz="2400" dirty="0">
                <a:solidFill>
                  <a:schemeClr val="bg1"/>
                </a:solidFill>
              </a:rPr>
              <a:t>Experienced International Business Builders.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pPr marL="742950" lvl="1" indent="-285750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Headquartered in Lehi, Utah USA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Launched on May 2023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Currently Have Offices in Hong Kong and Indonesia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E35BD3-F35C-B141-94F7-1E0ECFC9D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5102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947F0A-5D8F-C14D-8234-90D2EF3FB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752085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Content Placeholder 30">
            <a:extLst>
              <a:ext uri="{FF2B5EF4-FFF2-40B4-BE49-F238E27FC236}">
                <a16:creationId xmlns:a16="http://schemas.microsoft.com/office/drawing/2014/main" id="{A522B44B-AF2D-C546-B7C8-DAF8323D09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F376C35-8AE2-6073-5732-1028468FEB00}"/>
              </a:ext>
            </a:extLst>
          </p:cNvPr>
          <p:cNvSpPr txBox="1"/>
          <p:nvPr/>
        </p:nvSpPr>
        <p:spPr>
          <a:xfrm>
            <a:off x="1668990" y="5008567"/>
            <a:ext cx="1742465" cy="545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vetica" pitchFamily="2" charset="0"/>
                <a:cs typeface="Times New Roman" panose="02020603050405020304" pitchFamily="18" charset="0"/>
              </a:rPr>
              <a:t>DANIEL PICOU</a:t>
            </a:r>
          </a:p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u="none" strike="noStrike" cap="none" spc="0" normalizeH="0" baseline="0" dirty="0">
                <a:ln>
                  <a:noFill/>
                </a:ln>
                <a:solidFill>
                  <a:srgbClr val="FFC000"/>
                </a:solidFill>
                <a:effectLst/>
                <a:uFillTx/>
                <a:latin typeface="Helvetica" pitchFamily="2" charset="0"/>
                <a:sym typeface="Canela Text Regular"/>
              </a:rPr>
              <a:t>Founder &amp; CEO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347756-2F86-9F91-3B73-312A097F4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52" y="2114427"/>
            <a:ext cx="2514943" cy="27879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C239C86-12A2-FEB5-4105-6346B4DF76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331" y="2114428"/>
            <a:ext cx="2514942" cy="27879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530072E-645D-EBFD-20A5-4E9BA49098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397" y="2114428"/>
            <a:ext cx="2514942" cy="27879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B0C65F3-4FD7-0FAA-226C-1075A0030DB7}"/>
              </a:ext>
            </a:extLst>
          </p:cNvPr>
          <p:cNvSpPr txBox="1"/>
          <p:nvPr/>
        </p:nvSpPr>
        <p:spPr>
          <a:xfrm>
            <a:off x="4576436" y="5008567"/>
            <a:ext cx="3023264" cy="545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vetica" pitchFamily="2" charset="0"/>
                <a:cs typeface="Times New Roman" panose="02020603050405020304" pitchFamily="18" charset="0"/>
              </a:rPr>
              <a:t>DR. DAN GUBLER</a:t>
            </a:r>
          </a:p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rgbClr val="FFC000"/>
                </a:solidFill>
                <a:latin typeface="Helvetica" pitchFamily="2" charset="0"/>
              </a:rPr>
              <a:t>CHIEF SCIENTIFIC OFFICER</a:t>
            </a:r>
            <a:endParaRPr kumimoji="0" lang="en-US" sz="120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Helvetica" pitchFamily="2" charset="0"/>
              <a:sym typeface="Canela Text Regular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FF1C66-73C8-2F41-A239-4727A19C06FA}"/>
              </a:ext>
            </a:extLst>
          </p:cNvPr>
          <p:cNvSpPr txBox="1"/>
          <p:nvPr/>
        </p:nvSpPr>
        <p:spPr>
          <a:xfrm>
            <a:off x="8344284" y="5008452"/>
            <a:ext cx="2356381" cy="545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vetica" pitchFamily="2" charset="0"/>
                <a:cs typeface="Times New Roman" panose="02020603050405020304" pitchFamily="18" charset="0"/>
              </a:rPr>
              <a:t>TROY MOHR</a:t>
            </a:r>
          </a:p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u="none" strike="noStrike" cap="none" spc="0" normalizeH="0" baseline="0" dirty="0">
                <a:ln>
                  <a:noFill/>
                </a:ln>
                <a:solidFill>
                  <a:srgbClr val="FFC000"/>
                </a:solidFill>
                <a:effectLst/>
                <a:uFillTx/>
                <a:latin typeface="Helvetica" pitchFamily="2" charset="0"/>
                <a:sym typeface="Canela Text Regular"/>
              </a:rPr>
              <a:t>COO</a:t>
            </a:r>
          </a:p>
        </p:txBody>
      </p:sp>
    </p:spTree>
    <p:extLst>
      <p:ext uri="{BB962C8B-B14F-4D97-AF65-F5344CB8AC3E}">
        <p14:creationId xmlns:p14="http://schemas.microsoft.com/office/powerpoint/2010/main" val="7102449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4B80CF-947E-4548-B0B5-76F2660DC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3096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FFEF99-A586-FD40-8DCB-517DBF289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6226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102625-5F6F-FC47-8B7A-CB781DF84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185333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7FAD488-B24E-2546-9020-6797D99A9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3" name="DR. TIMOTHY SCHNEIDER…"/>
          <p:cNvSpPr txBox="1"/>
          <p:nvPr/>
        </p:nvSpPr>
        <p:spPr>
          <a:xfrm>
            <a:off x="3065324" y="3539611"/>
            <a:ext cx="1856621" cy="555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TIMOTHY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sz="1100" dirty="0">
                <a:solidFill>
                  <a:schemeClr val="bg1"/>
                </a:solidFill>
              </a:rPr>
              <a:t>SCHNEIDER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  <a:r>
              <a:rPr lang="en-US" sz="900" dirty="0">
                <a:solidFill>
                  <a:srgbClr val="FFC000"/>
                </a:solidFill>
              </a:rPr>
              <a:t> | SAB Chair</a:t>
            </a:r>
            <a:endParaRPr sz="900" dirty="0">
              <a:solidFill>
                <a:srgbClr val="FFC000"/>
              </a:solidFill>
            </a:endParaRPr>
          </a:p>
        </p:txBody>
      </p:sp>
      <p:sp>
        <p:nvSpPr>
          <p:cNvPr id="347" name="DR. NAOKO YOSHIMURA…"/>
          <p:cNvSpPr txBox="1"/>
          <p:nvPr/>
        </p:nvSpPr>
        <p:spPr>
          <a:xfrm>
            <a:off x="9404315" y="6092942"/>
            <a:ext cx="1856622" cy="540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NAOKO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sz="1100" dirty="0">
                <a:solidFill>
                  <a:schemeClr val="bg1"/>
                </a:solidFill>
              </a:rPr>
              <a:t>YOSHIMURA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</a:p>
        </p:txBody>
      </p:sp>
      <p:sp>
        <p:nvSpPr>
          <p:cNvPr id="349" name="DR. DAN GUBLER…"/>
          <p:cNvSpPr txBox="1"/>
          <p:nvPr/>
        </p:nvSpPr>
        <p:spPr>
          <a:xfrm>
            <a:off x="928653" y="3536839"/>
            <a:ext cx="1877711" cy="6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DAN GUBLER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Ph.D</a:t>
            </a:r>
            <a:r>
              <a:rPr lang="en-US" sz="900" dirty="0">
                <a:solidFill>
                  <a:srgbClr val="FFC000"/>
                </a:solidFill>
              </a:rPr>
              <a:t>.</a:t>
            </a:r>
            <a:r>
              <a:rPr sz="900" dirty="0">
                <a:solidFill>
                  <a:srgbClr val="FFC000"/>
                </a:solidFill>
              </a:rPr>
              <a:t> | Chief Scientific Officer</a:t>
            </a:r>
          </a:p>
        </p:txBody>
      </p:sp>
      <p:pic>
        <p:nvPicPr>
          <p:cNvPr id="7" name="Picture 6" descr="A person in a white coat and tie&#10;&#10;Description automatically generated">
            <a:extLst>
              <a:ext uri="{FF2B5EF4-FFF2-40B4-BE49-F238E27FC236}">
                <a16:creationId xmlns:a16="http://schemas.microsoft.com/office/drawing/2014/main" id="{1DB15FD4-0123-BB1B-1D34-3294C6BED0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8000"/>
          </a:blip>
          <a:stretch>
            <a:fillRect/>
          </a:stretch>
        </p:blipFill>
        <p:spPr>
          <a:xfrm>
            <a:off x="945051" y="1436059"/>
            <a:ext cx="1856621" cy="2054660"/>
          </a:xfrm>
          <a:prstGeom prst="rect">
            <a:avLst/>
          </a:prstGeom>
        </p:spPr>
      </p:pic>
      <p:pic>
        <p:nvPicPr>
          <p:cNvPr id="19" name="Picture 18" descr="A person in a white coat&#10;&#10;Description automatically generated">
            <a:extLst>
              <a:ext uri="{FF2B5EF4-FFF2-40B4-BE49-F238E27FC236}">
                <a16:creationId xmlns:a16="http://schemas.microsoft.com/office/drawing/2014/main" id="{939D4437-180F-83FE-90AB-6BC8F78EA9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98000"/>
          </a:blip>
          <a:stretch>
            <a:fillRect/>
          </a:stretch>
        </p:blipFill>
        <p:spPr>
          <a:xfrm>
            <a:off x="3044056" y="1436059"/>
            <a:ext cx="1856621" cy="2054660"/>
          </a:xfrm>
          <a:prstGeom prst="rect">
            <a:avLst/>
          </a:prstGeom>
        </p:spPr>
      </p:pic>
      <p:sp>
        <p:nvSpPr>
          <p:cNvPr id="12" name="DR. JAMES BAKER…">
            <a:extLst>
              <a:ext uri="{FF2B5EF4-FFF2-40B4-BE49-F238E27FC236}">
                <a16:creationId xmlns:a16="http://schemas.microsoft.com/office/drawing/2014/main" id="{5472E230-27DD-325B-1F50-4B8D0CCB872D}"/>
              </a:ext>
            </a:extLst>
          </p:cNvPr>
          <p:cNvSpPr txBox="1"/>
          <p:nvPr/>
        </p:nvSpPr>
        <p:spPr>
          <a:xfrm>
            <a:off x="5164081" y="3549071"/>
            <a:ext cx="1856621" cy="421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JAMES BAKER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DO, FACOI</a:t>
            </a:r>
          </a:p>
        </p:txBody>
      </p:sp>
      <p:pic>
        <p:nvPicPr>
          <p:cNvPr id="14" name="Picture 13" descr="A person in a white coat&#10;&#10;Description automatically generated">
            <a:extLst>
              <a:ext uri="{FF2B5EF4-FFF2-40B4-BE49-F238E27FC236}">
                <a16:creationId xmlns:a16="http://schemas.microsoft.com/office/drawing/2014/main" id="{6DDFA67A-6914-0561-4892-31DC08F972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98000"/>
          </a:blip>
          <a:stretch>
            <a:fillRect/>
          </a:stretch>
        </p:blipFill>
        <p:spPr>
          <a:xfrm>
            <a:off x="5185101" y="1436060"/>
            <a:ext cx="1856621" cy="2054660"/>
          </a:xfrm>
          <a:prstGeom prst="rect">
            <a:avLst/>
          </a:prstGeom>
        </p:spPr>
      </p:pic>
      <p:sp>
        <p:nvSpPr>
          <p:cNvPr id="20" name="DR. JESSICA BORDON…">
            <a:extLst>
              <a:ext uri="{FF2B5EF4-FFF2-40B4-BE49-F238E27FC236}">
                <a16:creationId xmlns:a16="http://schemas.microsoft.com/office/drawing/2014/main" id="{15465BEB-8874-7D5D-E889-982BA17B038C}"/>
              </a:ext>
            </a:extLst>
          </p:cNvPr>
          <p:cNvSpPr txBox="1"/>
          <p:nvPr/>
        </p:nvSpPr>
        <p:spPr>
          <a:xfrm>
            <a:off x="7294617" y="3536839"/>
            <a:ext cx="1856621" cy="446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JESSICA BORDON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DPM, PA</a:t>
            </a:r>
          </a:p>
        </p:txBody>
      </p:sp>
      <p:pic>
        <p:nvPicPr>
          <p:cNvPr id="23" name="Picture 22" descr="A person wearing a white coat&#10;&#10;Description automatically generated">
            <a:extLst>
              <a:ext uri="{FF2B5EF4-FFF2-40B4-BE49-F238E27FC236}">
                <a16:creationId xmlns:a16="http://schemas.microsoft.com/office/drawing/2014/main" id="{62337FF4-7923-9BB0-7AB5-15C1A8EBE79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98000"/>
          </a:blip>
          <a:stretch>
            <a:fillRect/>
          </a:stretch>
        </p:blipFill>
        <p:spPr>
          <a:xfrm>
            <a:off x="7294616" y="1436059"/>
            <a:ext cx="1856621" cy="2054661"/>
          </a:xfrm>
          <a:prstGeom prst="rect">
            <a:avLst/>
          </a:prstGeom>
        </p:spPr>
      </p:pic>
      <p:sp>
        <p:nvSpPr>
          <p:cNvPr id="26" name="DR. LANA GALICIA…">
            <a:extLst>
              <a:ext uri="{FF2B5EF4-FFF2-40B4-BE49-F238E27FC236}">
                <a16:creationId xmlns:a16="http://schemas.microsoft.com/office/drawing/2014/main" id="{A75FCF57-62AB-869F-3891-EBB5AEE05587}"/>
              </a:ext>
            </a:extLst>
          </p:cNvPr>
          <p:cNvSpPr txBox="1"/>
          <p:nvPr/>
        </p:nvSpPr>
        <p:spPr>
          <a:xfrm>
            <a:off x="9423162" y="3538924"/>
            <a:ext cx="1856621" cy="540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LANA GALICIA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</a:p>
        </p:txBody>
      </p:sp>
      <p:pic>
        <p:nvPicPr>
          <p:cNvPr id="30" name="Picture 29" descr="A person in a suit&#10;&#10;Description automatically generated">
            <a:extLst>
              <a:ext uri="{FF2B5EF4-FFF2-40B4-BE49-F238E27FC236}">
                <a16:creationId xmlns:a16="http://schemas.microsoft.com/office/drawing/2014/main" id="{7C7B760E-5B8B-E521-C7AD-6992B25B174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98000"/>
          </a:blip>
          <a:stretch>
            <a:fillRect/>
          </a:stretch>
        </p:blipFill>
        <p:spPr>
          <a:xfrm>
            <a:off x="936137" y="3971008"/>
            <a:ext cx="1856621" cy="2054661"/>
          </a:xfrm>
          <a:prstGeom prst="rect">
            <a:avLst/>
          </a:prstGeom>
        </p:spPr>
      </p:pic>
      <p:sp>
        <p:nvSpPr>
          <p:cNvPr id="31" name="DR. NAOKO YOSHIMURA…">
            <a:extLst>
              <a:ext uri="{FF2B5EF4-FFF2-40B4-BE49-F238E27FC236}">
                <a16:creationId xmlns:a16="http://schemas.microsoft.com/office/drawing/2014/main" id="{1DC43467-6ACA-310D-2B30-5A38B2011D17}"/>
              </a:ext>
            </a:extLst>
          </p:cNvPr>
          <p:cNvSpPr txBox="1"/>
          <p:nvPr/>
        </p:nvSpPr>
        <p:spPr>
          <a:xfrm>
            <a:off x="936136" y="6078193"/>
            <a:ext cx="1881408" cy="421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</a:t>
            </a:r>
            <a:r>
              <a:rPr lang="en-US" sz="1100" dirty="0">
                <a:solidFill>
                  <a:schemeClr val="bg1"/>
                </a:solidFill>
              </a:rPr>
              <a:t>CHARLES GREENE</a:t>
            </a:r>
            <a:endParaRPr sz="1100" dirty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  <a:r>
              <a:rPr lang="en-US" sz="900" dirty="0">
                <a:solidFill>
                  <a:srgbClr val="FFC000"/>
                </a:solidFill>
              </a:rPr>
              <a:t>, Ph.D.</a:t>
            </a:r>
            <a:endParaRPr sz="900" dirty="0">
              <a:solidFill>
                <a:srgbClr val="FFC000"/>
              </a:solidFill>
            </a:endParaRPr>
          </a:p>
        </p:txBody>
      </p:sp>
      <p:pic>
        <p:nvPicPr>
          <p:cNvPr id="34" name="Picture 33" descr="A person with long brown hair smiling&#10;&#10;Description automatically generated">
            <a:extLst>
              <a:ext uri="{FF2B5EF4-FFF2-40B4-BE49-F238E27FC236}">
                <a16:creationId xmlns:a16="http://schemas.microsoft.com/office/drawing/2014/main" id="{DD34D028-2CBB-3D67-49FC-90A40556202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98000"/>
          </a:blip>
          <a:stretch>
            <a:fillRect/>
          </a:stretch>
        </p:blipFill>
        <p:spPr>
          <a:xfrm>
            <a:off x="3051718" y="3971008"/>
            <a:ext cx="1856621" cy="2054661"/>
          </a:xfrm>
          <a:prstGeom prst="rect">
            <a:avLst/>
          </a:prstGeom>
        </p:spPr>
      </p:pic>
      <p:sp>
        <p:nvSpPr>
          <p:cNvPr id="35" name="DR. NAOKO YOSHIMURA…">
            <a:extLst>
              <a:ext uri="{FF2B5EF4-FFF2-40B4-BE49-F238E27FC236}">
                <a16:creationId xmlns:a16="http://schemas.microsoft.com/office/drawing/2014/main" id="{27DD0E92-3D31-AF6E-D536-C8B24EC1F7BB}"/>
              </a:ext>
            </a:extLst>
          </p:cNvPr>
          <p:cNvSpPr txBox="1"/>
          <p:nvPr/>
        </p:nvSpPr>
        <p:spPr>
          <a:xfrm>
            <a:off x="3051718" y="6078192"/>
            <a:ext cx="1856621" cy="507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</a:t>
            </a:r>
            <a:r>
              <a:rPr lang="en-US" sz="1100" dirty="0">
                <a:solidFill>
                  <a:schemeClr val="bg1"/>
                </a:solidFill>
              </a:rPr>
              <a:t>CATHERINE MADAFFARI</a:t>
            </a:r>
            <a:endParaRPr sz="1100" dirty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</a:p>
        </p:txBody>
      </p:sp>
      <p:pic>
        <p:nvPicPr>
          <p:cNvPr id="36" name="Picture 35" descr="A person in a white coat with a red stethoscope around her neck&#10;&#10;Description automatically generated">
            <a:extLst>
              <a:ext uri="{FF2B5EF4-FFF2-40B4-BE49-F238E27FC236}">
                <a16:creationId xmlns:a16="http://schemas.microsoft.com/office/drawing/2014/main" id="{521CF9A9-4B0F-0A9E-9F91-D487C0F4948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98000"/>
          </a:blip>
          <a:stretch>
            <a:fillRect/>
          </a:stretch>
        </p:blipFill>
        <p:spPr>
          <a:xfrm>
            <a:off x="9404316" y="3985757"/>
            <a:ext cx="1856621" cy="2054660"/>
          </a:xfrm>
          <a:prstGeom prst="rect">
            <a:avLst/>
          </a:prstGeom>
        </p:spPr>
      </p:pic>
      <p:sp>
        <p:nvSpPr>
          <p:cNvPr id="37" name="DR. STEPHEN SABO…">
            <a:extLst>
              <a:ext uri="{FF2B5EF4-FFF2-40B4-BE49-F238E27FC236}">
                <a16:creationId xmlns:a16="http://schemas.microsoft.com/office/drawing/2014/main" id="{A1F334BB-F118-FE3F-00CB-3092850045BE}"/>
              </a:ext>
            </a:extLst>
          </p:cNvPr>
          <p:cNvSpPr txBox="1"/>
          <p:nvPr/>
        </p:nvSpPr>
        <p:spPr>
          <a:xfrm>
            <a:off x="7292629" y="6097849"/>
            <a:ext cx="1856619" cy="497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sz="1100" dirty="0">
                <a:solidFill>
                  <a:schemeClr val="bg1"/>
                </a:solidFill>
              </a:rPr>
              <a:t>DR. STEPHEN SABO</a:t>
            </a: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sz="900" dirty="0">
                <a:solidFill>
                  <a:srgbClr val="FFC000"/>
                </a:solidFill>
              </a:rPr>
              <a:t>MD</a:t>
            </a:r>
          </a:p>
        </p:txBody>
      </p:sp>
      <p:pic>
        <p:nvPicPr>
          <p:cNvPr id="38" name="Picture 37" descr="A person in a white coat and glasses&#10;&#10;Description automatically generated">
            <a:extLst>
              <a:ext uri="{FF2B5EF4-FFF2-40B4-BE49-F238E27FC236}">
                <a16:creationId xmlns:a16="http://schemas.microsoft.com/office/drawing/2014/main" id="{B4AE6B22-AF7F-3786-EA90-E9E59A14753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8000"/>
          </a:blip>
          <a:stretch>
            <a:fillRect/>
          </a:stretch>
        </p:blipFill>
        <p:spPr>
          <a:xfrm>
            <a:off x="7292627" y="3978091"/>
            <a:ext cx="1856620" cy="20546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A8C75C-A590-C7F0-D40F-EA9CE7A8C8C2}"/>
              </a:ext>
            </a:extLst>
          </p:cNvPr>
          <p:cNvSpPr/>
          <p:nvPr/>
        </p:nvSpPr>
        <p:spPr>
          <a:xfrm>
            <a:off x="9404131" y="1436059"/>
            <a:ext cx="1842818" cy="20622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in a white coat&#10;&#10;Description automatically generated">
            <a:extLst>
              <a:ext uri="{FF2B5EF4-FFF2-40B4-BE49-F238E27FC236}">
                <a16:creationId xmlns:a16="http://schemas.microsoft.com/office/drawing/2014/main" id="{E1654349-242F-B8A8-52BE-6D9A36670C5D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387" b="10716"/>
          <a:stretch/>
        </p:blipFill>
        <p:spPr>
          <a:xfrm>
            <a:off x="5182254" y="3971007"/>
            <a:ext cx="1836458" cy="2054661"/>
          </a:xfrm>
          <a:prstGeom prst="rect">
            <a:avLst/>
          </a:prstGeom>
        </p:spPr>
      </p:pic>
      <p:sp>
        <p:nvSpPr>
          <p:cNvPr id="6" name="DR. JESSICA BORDON…">
            <a:extLst>
              <a:ext uri="{FF2B5EF4-FFF2-40B4-BE49-F238E27FC236}">
                <a16:creationId xmlns:a16="http://schemas.microsoft.com/office/drawing/2014/main" id="{597FAA2A-9A12-FE92-6B3C-6C85658030A8}"/>
              </a:ext>
            </a:extLst>
          </p:cNvPr>
          <p:cNvSpPr txBox="1"/>
          <p:nvPr/>
        </p:nvSpPr>
        <p:spPr>
          <a:xfrm>
            <a:off x="5180941" y="6065961"/>
            <a:ext cx="1856621" cy="446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/>
          <a:lstStyle/>
          <a:p>
            <a:pPr algn="ctr">
              <a:lnSpc>
                <a:spcPct val="80000"/>
              </a:lnSpc>
              <a:spcBef>
                <a:spcPts val="550"/>
              </a:spcBef>
              <a:defRPr sz="2500">
                <a:latin typeface="Altform Bold"/>
                <a:ea typeface="Altform Bold"/>
                <a:cs typeface="Altform Bold"/>
                <a:sym typeface="Altform Bold"/>
              </a:defRPr>
            </a:pPr>
            <a:r>
              <a:rPr lang="en-US" sz="1100" dirty="0">
                <a:solidFill>
                  <a:schemeClr val="bg1"/>
                </a:solidFill>
              </a:rPr>
              <a:t>PROFESSOR SASTIA PUTRI</a:t>
            </a:r>
            <a:endParaRPr sz="1100" dirty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spcBef>
                <a:spcPts val="250"/>
              </a:spcBef>
              <a:defRPr sz="2000">
                <a:latin typeface="Altform Light"/>
                <a:ea typeface="Altform Light"/>
                <a:cs typeface="Altform Light"/>
                <a:sym typeface="Altform Light"/>
              </a:defRPr>
            </a:pPr>
            <a:r>
              <a:rPr lang="en-US" sz="900" dirty="0">
                <a:solidFill>
                  <a:srgbClr val="FFC000"/>
                </a:solidFill>
              </a:rPr>
              <a:t>Ph. D.</a:t>
            </a:r>
            <a:endParaRPr sz="900" dirty="0">
              <a:solidFill>
                <a:srgbClr val="FFC000"/>
              </a:solidFill>
            </a:endParaRPr>
          </a:p>
        </p:txBody>
      </p:sp>
      <p:pic>
        <p:nvPicPr>
          <p:cNvPr id="27" name="Picture 26" descr="A person in a white lab coat&#10;&#10;Description automatically generated">
            <a:extLst>
              <a:ext uri="{FF2B5EF4-FFF2-40B4-BE49-F238E27FC236}">
                <a16:creationId xmlns:a16="http://schemas.microsoft.com/office/drawing/2014/main" id="{20836E47-5B54-31CB-8C5E-B49223882ED1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98000"/>
          </a:blip>
          <a:stretch>
            <a:fillRect/>
          </a:stretch>
        </p:blipFill>
        <p:spPr>
          <a:xfrm>
            <a:off x="9397229" y="1410140"/>
            <a:ext cx="1856621" cy="205466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70E9BAB-8B9F-39F9-F848-6819A7F9CA3E}"/>
              </a:ext>
            </a:extLst>
          </p:cNvPr>
          <p:cNvSpPr txBox="1"/>
          <p:nvPr/>
        </p:nvSpPr>
        <p:spPr>
          <a:xfrm>
            <a:off x="267845" y="263659"/>
            <a:ext cx="56893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spc="300" dirty="0">
                <a:solidFill>
                  <a:schemeClr val="bg1"/>
                </a:solidFill>
                <a:latin typeface="Snell Roundhand" panose="02000603080000090004" pitchFamily="2" charset="77"/>
              </a:rPr>
              <a:t>The</a:t>
            </a:r>
            <a:r>
              <a:rPr lang="en-US" sz="5400" spc="300" dirty="0">
                <a:solidFill>
                  <a:schemeClr val="bg1"/>
                </a:solidFill>
              </a:rPr>
              <a:t> </a:t>
            </a:r>
            <a:r>
              <a:rPr lang="en-US" sz="5400" i="1" spc="300" dirty="0">
                <a:solidFill>
                  <a:schemeClr val="bg1"/>
                </a:solidFill>
                <a:latin typeface="+mj-lt"/>
              </a:rPr>
              <a:t>THREE EDGE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2127A8-33F2-EB4A-A0DF-24772723A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8465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D95D46-9609-1545-A56F-B69EFE614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7325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E1E91B-69DF-C240-8065-63057DB05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8042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E4C073-CA8B-4140-AAFF-5D4648E6E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5441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96D3C7-9E4B-A548-8659-EA12DCDCD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89"/>
            <a:ext cx="12192000" cy="6880592"/>
          </a:xfrm>
          <a:prstGeom prst="rect">
            <a:avLst/>
          </a:prstGeom>
        </p:spPr>
      </p:pic>
      <p:pic>
        <p:nvPicPr>
          <p:cNvPr id="13" name="Picture 12" descr="A person covering his mouth with his hands&#10;&#10;Description automatically generated">
            <a:extLst>
              <a:ext uri="{FF2B5EF4-FFF2-40B4-BE49-F238E27FC236}">
                <a16:creationId xmlns:a16="http://schemas.microsoft.com/office/drawing/2014/main" id="{85FE7608-A1F9-F8B3-BD46-986A46A4C1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991" r="30410" b="6113"/>
          <a:stretch/>
        </p:blipFill>
        <p:spPr>
          <a:xfrm>
            <a:off x="3061517" y="4609406"/>
            <a:ext cx="1790257" cy="1428383"/>
          </a:xfrm>
          <a:prstGeom prst="rect">
            <a:avLst/>
          </a:prstGeom>
        </p:spPr>
      </p:pic>
      <p:pic>
        <p:nvPicPr>
          <p:cNvPr id="15" name="Picture 14" descr="A person holding a pencil and looking at a graph&#10;&#10;Description automatically generated">
            <a:extLst>
              <a:ext uri="{FF2B5EF4-FFF2-40B4-BE49-F238E27FC236}">
                <a16:creationId xmlns:a16="http://schemas.microsoft.com/office/drawing/2014/main" id="{466CB957-ECCB-C3D0-96F9-0CCE7FFDE4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992" t="7768" b="4732"/>
          <a:stretch/>
        </p:blipFill>
        <p:spPr>
          <a:xfrm>
            <a:off x="818928" y="4591437"/>
            <a:ext cx="1790258" cy="144635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9624EC8-59BA-FD90-9E2A-4F260B907E35}"/>
              </a:ext>
            </a:extLst>
          </p:cNvPr>
          <p:cNvSpPr txBox="1"/>
          <p:nvPr/>
        </p:nvSpPr>
        <p:spPr>
          <a:xfrm>
            <a:off x="1092733" y="6139051"/>
            <a:ext cx="12426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Increase Neurite Length</a:t>
            </a:r>
          </a:p>
        </p:txBody>
      </p:sp>
      <p:pic>
        <p:nvPicPr>
          <p:cNvPr id="4" name="Picture 3" descr="A group of white containers with green leaves&#10;&#10;Description automatically generated">
            <a:extLst>
              <a:ext uri="{FF2B5EF4-FFF2-40B4-BE49-F238E27FC236}">
                <a16:creationId xmlns:a16="http://schemas.microsoft.com/office/drawing/2014/main" id="{734B837B-F4D7-FFC5-7153-2C909CD990D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981" t="17340" r="28501" b="25380"/>
          <a:stretch/>
        </p:blipFill>
        <p:spPr>
          <a:xfrm>
            <a:off x="5038986" y="1091428"/>
            <a:ext cx="6837332" cy="4315374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1" name="Picture 10" descr="A person in a white top and green glasses talking on a cell phone&#10;&#10;Description automatically generated">
            <a:extLst>
              <a:ext uri="{FF2B5EF4-FFF2-40B4-BE49-F238E27FC236}">
                <a16:creationId xmlns:a16="http://schemas.microsoft.com/office/drawing/2014/main" id="{EA2AF458-82C5-04B2-6193-65778C27B8C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9848" t="7768" r="-867" b="5447"/>
          <a:stretch/>
        </p:blipFill>
        <p:spPr>
          <a:xfrm>
            <a:off x="5338454" y="4609406"/>
            <a:ext cx="1808311" cy="14283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2BEAE66-C39E-57A9-E224-523C199E52D3}"/>
              </a:ext>
            </a:extLst>
          </p:cNvPr>
          <p:cNvSpPr txBox="1"/>
          <p:nvPr/>
        </p:nvSpPr>
        <p:spPr>
          <a:xfrm>
            <a:off x="3160448" y="6139051"/>
            <a:ext cx="15923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Stimulation of DHEA levels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INCREASED Dopamine Release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CB14E8-0A72-19D3-9912-DF0DA88EAE8F}"/>
              </a:ext>
            </a:extLst>
          </p:cNvPr>
          <p:cNvSpPr txBox="1"/>
          <p:nvPr/>
        </p:nvSpPr>
        <p:spPr>
          <a:xfrm>
            <a:off x="4930125" y="6123662"/>
            <a:ext cx="2658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Increase in Positive Emotions in Stressed People</a:t>
            </a:r>
          </a:p>
          <a:p>
            <a:pPr algn="ctr"/>
            <a:r>
              <a:rPr lang="en-US" sz="800" dirty="0" err="1">
                <a:solidFill>
                  <a:schemeClr val="bg1"/>
                </a:solidFill>
              </a:rPr>
              <a:t>EmoCompass</a:t>
            </a:r>
            <a:r>
              <a:rPr lang="en-US" sz="800" dirty="0">
                <a:solidFill>
                  <a:schemeClr val="bg1"/>
                </a:solidFill>
              </a:rPr>
              <a:t>® Test: Improved Wellbeing with Z. </a:t>
            </a:r>
            <a:r>
              <a:rPr lang="en-US" sz="800" dirty="0" err="1">
                <a:solidFill>
                  <a:schemeClr val="bg1"/>
                </a:solidFill>
              </a:rPr>
              <a:t>Alatum</a:t>
            </a:r>
            <a:endParaRPr lang="en-US" sz="800" dirty="0">
              <a:solidFill>
                <a:schemeClr val="bg1"/>
              </a:solidFill>
            </a:endParaRPr>
          </a:p>
          <a:p>
            <a:pPr algn="ctr"/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85CDB5-6713-48D9-1625-BB312E10D66C}"/>
              </a:ext>
            </a:extLst>
          </p:cNvPr>
          <p:cNvSpPr txBox="1"/>
          <p:nvPr/>
        </p:nvSpPr>
        <p:spPr>
          <a:xfrm>
            <a:off x="3340931" y="4263803"/>
            <a:ext cx="1231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Studies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5F0ABD-DE2A-97F8-8300-6EB793C5C7D0}"/>
              </a:ext>
            </a:extLst>
          </p:cNvPr>
          <p:cNvSpPr txBox="1"/>
          <p:nvPr/>
        </p:nvSpPr>
        <p:spPr>
          <a:xfrm>
            <a:off x="481566" y="252408"/>
            <a:ext cx="115552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CURATED WITH DISCOVERIES FOR NEW RESULTS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772F65-093A-57EC-3341-83C1117ED53A}"/>
              </a:ext>
            </a:extLst>
          </p:cNvPr>
          <p:cNvSpPr txBox="1"/>
          <p:nvPr/>
        </p:nvSpPr>
        <p:spPr>
          <a:xfrm>
            <a:off x="463705" y="2266563"/>
            <a:ext cx="7702750" cy="181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Cutting Edge </a:t>
            </a:r>
            <a:r>
              <a:rPr lang="en-US" sz="2000" i="1" dirty="0" err="1">
                <a:solidFill>
                  <a:srgbClr val="FFC000"/>
                </a:solidFill>
                <a:latin typeface="Helvetica Light" panose="020B0403020202020204" pitchFamily="34" charset="0"/>
              </a:rPr>
              <a:t>Neurocosmetic</a:t>
            </a:r>
            <a:endParaRPr lang="en-US" sz="2000" i="1" dirty="0">
              <a:solidFill>
                <a:srgbClr val="FFC000"/>
              </a:solidFill>
              <a:latin typeface="Helvetica Light" panose="020B0403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400" dirty="0">
                <a:solidFill>
                  <a:schemeClr val="bg1"/>
                </a:solidFill>
                <a:latin typeface="Helvetica Light" panose="020B0403020202020204" pitchFamily="34" charset="0"/>
              </a:rPr>
              <a:t>World’s first cosmetic that uses the skin brain connection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400" dirty="0">
                <a:solidFill>
                  <a:schemeClr val="bg1"/>
                </a:solidFill>
                <a:latin typeface="Helvetica Light" panose="020B0403020202020204" pitchFamily="34" charset="0"/>
              </a:rPr>
              <a:t>Visage Super Serum Supports Health of Skin, Neurites, and </a:t>
            </a:r>
            <a:r>
              <a:rPr lang="en-US" sz="1400" dirty="0">
                <a:solidFill>
                  <a:srgbClr val="F6CD00"/>
                </a:solidFill>
                <a:latin typeface="Helvetica Light" panose="020B0403020202020204" pitchFamily="34" charset="0"/>
              </a:rPr>
              <a:t>Feel Good </a:t>
            </a:r>
            <a:r>
              <a:rPr lang="en-US" sz="1400" dirty="0">
                <a:solidFill>
                  <a:schemeClr val="bg1"/>
                </a:solidFill>
                <a:latin typeface="Helvetica Light" panose="020B0403020202020204" pitchFamily="34" charset="0"/>
              </a:rPr>
              <a:t>Molecules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400" dirty="0">
                <a:solidFill>
                  <a:schemeClr val="bg1"/>
                </a:solidFill>
                <a:latin typeface="Helvetica Light" panose="020B0403020202020204" pitchFamily="34" charset="0"/>
              </a:rPr>
              <a:t>Newly Discovered Molecules, Curation, and New Absorption Technologies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400" dirty="0">
                <a:solidFill>
                  <a:schemeClr val="bg1"/>
                </a:solidFill>
                <a:latin typeface="Helvetica Light" panose="020B0403020202020204" pitchFamily="34" charset="0"/>
              </a:rPr>
              <a:t>Pure Cleanse &amp; Radiant Toner features new Quorum Sensing Technology for healthier skin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449033-9101-50F4-656F-33259C994D69}"/>
              </a:ext>
            </a:extLst>
          </p:cNvPr>
          <p:cNvSpPr txBox="1"/>
          <p:nvPr/>
        </p:nvSpPr>
        <p:spPr>
          <a:xfrm>
            <a:off x="768837" y="1273240"/>
            <a:ext cx="4467890" cy="646331"/>
          </a:xfrm>
          <a:prstGeom prst="rect">
            <a:avLst/>
          </a:prstGeom>
          <a:solidFill>
            <a:srgbClr val="050502"/>
          </a:solidFill>
        </p:spPr>
        <p:txBody>
          <a:bodyPr wrap="none" rtlCol="0">
            <a:spAutoFit/>
          </a:bodyPr>
          <a:lstStyle/>
          <a:p>
            <a:r>
              <a:rPr lang="en-US" sz="3600" i="1" dirty="0">
                <a:solidFill>
                  <a:srgbClr val="FFC000"/>
                </a:solidFill>
              </a:rPr>
              <a:t>VISAGE COLLECTION</a:t>
            </a:r>
          </a:p>
        </p:txBody>
      </p:sp>
    </p:spTree>
    <p:extLst>
      <p:ext uri="{BB962C8B-B14F-4D97-AF65-F5344CB8AC3E}">
        <p14:creationId xmlns:p14="http://schemas.microsoft.com/office/powerpoint/2010/main" val="44006105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344BD-1437-6C5C-10A0-1E084360C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2DF587-0476-2205-10D2-6E4470A8F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89"/>
            <a:ext cx="12192000" cy="6880592"/>
          </a:xfrm>
          <a:prstGeom prst="rect">
            <a:avLst/>
          </a:prstGeom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DBFF2899-1CD1-D37F-A59B-C0D5F85CF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733" y="1608360"/>
            <a:ext cx="1726667" cy="9014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icture 12" descr="A person covering his mouth with his hands&#10;&#10;Description automatically generated">
            <a:extLst>
              <a:ext uri="{FF2B5EF4-FFF2-40B4-BE49-F238E27FC236}">
                <a16:creationId xmlns:a16="http://schemas.microsoft.com/office/drawing/2014/main" id="{C772E5FC-CC0B-892C-3804-3EF8EA4F1C1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991" r="30410" b="6113"/>
          <a:stretch/>
        </p:blipFill>
        <p:spPr>
          <a:xfrm>
            <a:off x="3061517" y="4609406"/>
            <a:ext cx="1790257" cy="1428383"/>
          </a:xfrm>
          <a:prstGeom prst="rect">
            <a:avLst/>
          </a:prstGeom>
        </p:spPr>
      </p:pic>
      <p:pic>
        <p:nvPicPr>
          <p:cNvPr id="15" name="Picture 14" descr="A person holding a pencil and looking at a graph&#10;&#10;Description automatically generated">
            <a:extLst>
              <a:ext uri="{FF2B5EF4-FFF2-40B4-BE49-F238E27FC236}">
                <a16:creationId xmlns:a16="http://schemas.microsoft.com/office/drawing/2014/main" id="{BE16570D-CD21-A3AC-63F7-E5BC43CEC7E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9992" t="7768" b="4732"/>
          <a:stretch/>
        </p:blipFill>
        <p:spPr>
          <a:xfrm>
            <a:off x="818928" y="4591437"/>
            <a:ext cx="1790258" cy="144635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06805E9-B8D1-866A-119F-6EB7F20F812B}"/>
              </a:ext>
            </a:extLst>
          </p:cNvPr>
          <p:cNvSpPr txBox="1"/>
          <p:nvPr/>
        </p:nvSpPr>
        <p:spPr>
          <a:xfrm>
            <a:off x="1092733" y="6139051"/>
            <a:ext cx="12426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Increase Neurite Length</a:t>
            </a:r>
          </a:p>
        </p:txBody>
      </p:sp>
      <p:pic>
        <p:nvPicPr>
          <p:cNvPr id="4" name="Picture 3" descr="A group of white containers with green leaves&#10;&#10;Description automatically generated">
            <a:extLst>
              <a:ext uri="{FF2B5EF4-FFF2-40B4-BE49-F238E27FC236}">
                <a16:creationId xmlns:a16="http://schemas.microsoft.com/office/drawing/2014/main" id="{12B240BB-FFC1-4FDE-5EC9-62B9291AAE7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981" t="17340" r="28501" b="25380"/>
          <a:stretch/>
        </p:blipFill>
        <p:spPr>
          <a:xfrm>
            <a:off x="5006328" y="1091428"/>
            <a:ext cx="6837332" cy="4315374"/>
          </a:xfrm>
          <a:prstGeom prst="rect">
            <a:avLst/>
          </a:prstGeom>
        </p:spPr>
      </p:pic>
      <p:pic>
        <p:nvPicPr>
          <p:cNvPr id="11" name="Picture 10" descr="A person in a white top and green glasses talking on a cell phone&#10;&#10;Description automatically generated">
            <a:extLst>
              <a:ext uri="{FF2B5EF4-FFF2-40B4-BE49-F238E27FC236}">
                <a16:creationId xmlns:a16="http://schemas.microsoft.com/office/drawing/2014/main" id="{5702AA29-BFB1-EB17-4406-78709F2360E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9848" t="7768" r="-867" b="5447"/>
          <a:stretch/>
        </p:blipFill>
        <p:spPr>
          <a:xfrm>
            <a:off x="5338454" y="4609406"/>
            <a:ext cx="1808311" cy="14283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C653974-D7DC-01B2-C5ED-5C85294FD5BD}"/>
              </a:ext>
            </a:extLst>
          </p:cNvPr>
          <p:cNvSpPr txBox="1"/>
          <p:nvPr/>
        </p:nvSpPr>
        <p:spPr>
          <a:xfrm>
            <a:off x="3160448" y="6139051"/>
            <a:ext cx="15923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Stimulation of DHEA levels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INCREASED Dopamine Release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70DD7B-7D58-4757-576A-1BCD7F6C86CB}"/>
              </a:ext>
            </a:extLst>
          </p:cNvPr>
          <p:cNvSpPr txBox="1"/>
          <p:nvPr/>
        </p:nvSpPr>
        <p:spPr>
          <a:xfrm>
            <a:off x="4930125" y="6123662"/>
            <a:ext cx="2658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Increase in Positive Emotions in Stressed People</a:t>
            </a:r>
          </a:p>
          <a:p>
            <a:pPr algn="ctr"/>
            <a:r>
              <a:rPr lang="en-US" sz="800" dirty="0" err="1">
                <a:solidFill>
                  <a:schemeClr val="bg1"/>
                </a:solidFill>
              </a:rPr>
              <a:t>EmoCompass</a:t>
            </a:r>
            <a:r>
              <a:rPr lang="en-US" sz="800" dirty="0">
                <a:solidFill>
                  <a:schemeClr val="bg1"/>
                </a:solidFill>
              </a:rPr>
              <a:t>® Test: Improved Wellbeing with Z. </a:t>
            </a:r>
            <a:r>
              <a:rPr lang="en-US" sz="800" dirty="0" err="1">
                <a:solidFill>
                  <a:schemeClr val="bg1"/>
                </a:solidFill>
              </a:rPr>
              <a:t>Alatum</a:t>
            </a:r>
            <a:endParaRPr lang="en-US" sz="800" dirty="0">
              <a:solidFill>
                <a:schemeClr val="bg1"/>
              </a:solidFill>
            </a:endParaRPr>
          </a:p>
          <a:p>
            <a:pPr algn="ctr"/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C6E145-340A-2D87-1C81-DA1EAD289EEC}"/>
              </a:ext>
            </a:extLst>
          </p:cNvPr>
          <p:cNvSpPr txBox="1"/>
          <p:nvPr/>
        </p:nvSpPr>
        <p:spPr>
          <a:xfrm>
            <a:off x="3340931" y="4263803"/>
            <a:ext cx="1231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Studies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D0CCC5-2ADB-E00E-ED8A-F2B89044C79E}"/>
              </a:ext>
            </a:extLst>
          </p:cNvPr>
          <p:cNvSpPr txBox="1"/>
          <p:nvPr/>
        </p:nvSpPr>
        <p:spPr>
          <a:xfrm>
            <a:off x="481566" y="252408"/>
            <a:ext cx="115552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CURATED WITH DISCOVERIES FOR NEW RESULTS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B8D03C3-4BEE-5F0F-520A-3776EC608AA5}"/>
              </a:ext>
            </a:extLst>
          </p:cNvPr>
          <p:cNvSpPr txBox="1"/>
          <p:nvPr/>
        </p:nvSpPr>
        <p:spPr>
          <a:xfrm>
            <a:off x="481566" y="2578413"/>
            <a:ext cx="729398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Cutting Edge </a:t>
            </a:r>
            <a:r>
              <a:rPr lang="en-US" sz="2000" i="1" dirty="0" err="1">
                <a:solidFill>
                  <a:srgbClr val="F0A000"/>
                </a:solidFill>
                <a:latin typeface="Helvetica Light" panose="020B0403020202020204" pitchFamily="34" charset="0"/>
              </a:rPr>
              <a:t>Neurocosmetic</a:t>
            </a:r>
            <a:endParaRPr lang="en-US" sz="2000" i="1" dirty="0">
              <a:solidFill>
                <a:srgbClr val="F0A000"/>
              </a:solidFill>
              <a:latin typeface="Helvetica Light" panose="020B0403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Support Health of Skin, Neurites, and </a:t>
            </a:r>
            <a:r>
              <a:rPr lang="en-US" sz="1600" dirty="0">
                <a:solidFill>
                  <a:srgbClr val="F6CD00"/>
                </a:solidFill>
                <a:latin typeface="Helvetica Light" panose="020B0403020202020204" pitchFamily="34" charset="0"/>
              </a:rPr>
              <a:t>Feel Good </a:t>
            </a:r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Molecules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Newly Discovered Molecules, Curation, and New Absorption Technologies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Partner with Radiant Toner and Pure Cleanse for maximum skin wellness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Pure Cleanse features new Quorum Sensing Technology for healthier skin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Radiant Toner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6D6079-44C3-E474-A5A4-B486CD7A4339}"/>
              </a:ext>
            </a:extLst>
          </p:cNvPr>
          <p:cNvSpPr txBox="1"/>
          <p:nvPr/>
        </p:nvSpPr>
        <p:spPr>
          <a:xfrm>
            <a:off x="7913325" y="4646537"/>
            <a:ext cx="3512115" cy="523220"/>
          </a:xfrm>
          <a:prstGeom prst="rect">
            <a:avLst/>
          </a:prstGeom>
          <a:solidFill>
            <a:schemeClr val="accent6">
              <a:lumMod val="50000"/>
              <a:alpha val="38457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19700"/>
                </a:solidFill>
              </a:rPr>
              <a:t>VISAGE COLLECTION</a:t>
            </a:r>
          </a:p>
        </p:txBody>
      </p:sp>
    </p:spTree>
    <p:extLst>
      <p:ext uri="{BB962C8B-B14F-4D97-AF65-F5344CB8AC3E}">
        <p14:creationId xmlns:p14="http://schemas.microsoft.com/office/powerpoint/2010/main" val="43210113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25AFBD-E49A-684A-BF53-B369793ED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77360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889C16-E03D-2243-8E87-786BFA144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61709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AF69B1C3-A7E2-CC05-0654-D8FB86467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350" y="0"/>
            <a:ext cx="9771893" cy="3429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Picture 4" descr="A group of rocks in the water&#10;&#10;Description automatically generated">
            <a:extLst>
              <a:ext uri="{FF2B5EF4-FFF2-40B4-BE49-F238E27FC236}">
                <a16:creationId xmlns:a16="http://schemas.microsoft.com/office/drawing/2014/main" id="{576F4577-5340-982B-216C-715695F9F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280" y="3311013"/>
            <a:ext cx="9746671" cy="342899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93414514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1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ityscape with a purple sky&#10;&#10;Description automatically generated">
            <a:extLst>
              <a:ext uri="{FF2B5EF4-FFF2-40B4-BE49-F238E27FC236}">
                <a16:creationId xmlns:a16="http://schemas.microsoft.com/office/drawing/2014/main" id="{59C0E7ED-CA99-5F2F-F8E6-172B4BFEA6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916" b="2151"/>
          <a:stretch/>
        </p:blipFill>
        <p:spPr>
          <a:xfrm>
            <a:off x="0" y="744793"/>
            <a:ext cx="12192000" cy="536841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88761544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hands putting their hands together&#10;&#10;Description automatically generated">
            <a:extLst>
              <a:ext uri="{FF2B5EF4-FFF2-40B4-BE49-F238E27FC236}">
                <a16:creationId xmlns:a16="http://schemas.microsoft.com/office/drawing/2014/main" id="{17FADAE2-9935-564E-9757-E1841C56C4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37" b="5309"/>
          <a:stretch/>
        </p:blipFill>
        <p:spPr>
          <a:xfrm>
            <a:off x="0" y="0"/>
            <a:ext cx="12192000" cy="693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9983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business package&#10;&#10;Description automatically generated">
            <a:extLst>
              <a:ext uri="{FF2B5EF4-FFF2-40B4-BE49-F238E27FC236}">
                <a16:creationId xmlns:a16="http://schemas.microsoft.com/office/drawing/2014/main" id="{2A668919-6BF8-C62B-37F4-914FF13546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45" b="4785"/>
          <a:stretch/>
        </p:blipFill>
        <p:spPr>
          <a:xfrm>
            <a:off x="0" y="0"/>
            <a:ext cx="12192000" cy="686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133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E88FE3-04E9-7547-9E83-B5973CAB8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8545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4423</TotalTime>
  <Words>547</Words>
  <Application>Microsoft Office PowerPoint</Application>
  <PresentationFormat>Widescreen</PresentationFormat>
  <Paragraphs>119</Paragraphs>
  <Slides>21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Samson li</dc:creator>
  <cp:lastModifiedBy>karendis26@gmail.com</cp:lastModifiedBy>
  <cp:revision>94</cp:revision>
  <cp:lastPrinted>2024-06-04T02:47:15Z</cp:lastPrinted>
  <dcterms:created xsi:type="dcterms:W3CDTF">2024-05-26T21:39:39Z</dcterms:created>
  <dcterms:modified xsi:type="dcterms:W3CDTF">2024-12-23T22:24:02Z</dcterms:modified>
</cp:coreProperties>
</file>