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1" r:id="rId2"/>
  </p:sldMasterIdLst>
  <p:notesMasterIdLst>
    <p:notesMasterId r:id="rId35"/>
  </p:notesMasterIdLst>
  <p:sldIdLst>
    <p:sldId id="2116" r:id="rId3"/>
    <p:sldId id="571" r:id="rId4"/>
    <p:sldId id="2133" r:id="rId5"/>
    <p:sldId id="2127" r:id="rId6"/>
    <p:sldId id="363" r:id="rId7"/>
    <p:sldId id="345" r:id="rId8"/>
    <p:sldId id="351" r:id="rId9"/>
    <p:sldId id="346" r:id="rId10"/>
    <p:sldId id="2135" r:id="rId11"/>
    <p:sldId id="2107" r:id="rId12"/>
    <p:sldId id="270" r:id="rId13"/>
    <p:sldId id="256" r:id="rId14"/>
    <p:sldId id="285" r:id="rId15"/>
    <p:sldId id="263" r:id="rId16"/>
    <p:sldId id="259" r:id="rId17"/>
    <p:sldId id="260" r:id="rId18"/>
    <p:sldId id="262" r:id="rId19"/>
    <p:sldId id="280" r:id="rId20"/>
    <p:sldId id="266" r:id="rId21"/>
    <p:sldId id="287" r:id="rId22"/>
    <p:sldId id="286" r:id="rId23"/>
    <p:sldId id="267" r:id="rId24"/>
    <p:sldId id="289" r:id="rId25"/>
    <p:sldId id="265" r:id="rId26"/>
    <p:sldId id="268" r:id="rId27"/>
    <p:sldId id="292" r:id="rId28"/>
    <p:sldId id="293" r:id="rId29"/>
    <p:sldId id="282" r:id="rId30"/>
    <p:sldId id="258" r:id="rId31"/>
    <p:sldId id="337" r:id="rId32"/>
    <p:sldId id="328" r:id="rId33"/>
    <p:sldId id="321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A000"/>
    <a:srgbClr val="F6C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150"/>
    <p:restoredTop sz="94786"/>
  </p:normalViewPr>
  <p:slideViewPr>
    <p:cSldViewPr snapToGrid="0">
      <p:cViewPr varScale="1">
        <p:scale>
          <a:sx n="58" d="100"/>
          <a:sy n="58" d="100"/>
        </p:scale>
        <p:origin x="124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D7F2EB-7139-6B45-A0CC-B02C3B879304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1FD839-F727-9D4A-84E4-4A28834BA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73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00F18-1A66-4565-80FF-30EB9D443DD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8190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098" name="Slide Image Placeholder 1">
            <a:extLst>
              <a:ext uri="{FF2B5EF4-FFF2-40B4-BE49-F238E27FC236}">
                <a16:creationId xmlns:a16="http://schemas.microsoft.com/office/drawing/2014/main" id="{FD0763A8-CDCC-4561-A485-E0609EF2881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49250" y="709613"/>
            <a:ext cx="6311900" cy="3551237"/>
          </a:xfrm>
        </p:spPr>
      </p:sp>
      <p:sp>
        <p:nvSpPr>
          <p:cNvPr id="516099" name="Notes Placeholder 2">
            <a:extLst>
              <a:ext uri="{FF2B5EF4-FFF2-40B4-BE49-F238E27FC236}">
                <a16:creationId xmlns:a16="http://schemas.microsoft.com/office/drawing/2014/main" id="{EAC6AB8E-D895-42E6-BAF4-B8E1039BB1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422095-CB39-431B-8EEA-D0FBE263CBC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 lIns="93171" tIns="46586" rIns="93171" bIns="46586"/>
          <a:lstStyle/>
          <a:p>
            <a:pPr marL="0" marR="0" lvl="0" indent="0" algn="r" defTabSz="9143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D8838D-73C1-436F-B293-9C522935173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" pitchFamily="-84" charset="0"/>
                <a:ea typeface="ヒラギノ角ゴ ProN W3" pitchFamily="-84" charset="-128"/>
                <a:cs typeface="+mn-cs"/>
                <a:sym typeface="Gill Sans" pitchFamily="-84" charset="0"/>
              </a:rPr>
              <a:pPr marL="0" marR="0" lvl="0" indent="0" algn="r" defTabSz="9143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pitchFamily="-84" charset="0"/>
              <a:ea typeface="ヒラギノ角ゴ ProN W3" pitchFamily="-84" charset="-128"/>
              <a:cs typeface="+mn-cs"/>
              <a:sym typeface="Gill Sans" pitchFamily="-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66932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25438" y="698500"/>
            <a:ext cx="6207125" cy="34925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en-US" dirty="0"/>
              <a:t>Remember when you were young and you had dreams of what you life was going to be like</a:t>
            </a:r>
          </a:p>
          <a:p>
            <a:pPr>
              <a:spcBef>
                <a:spcPct val="0"/>
              </a:spcBef>
            </a:pPr>
            <a:r>
              <a:rPr lang="en-US" altLang="en-US" dirty="0"/>
              <a:t>For most that ended when we got our first paycheck and most people are not living their dream</a:t>
            </a:r>
          </a:p>
          <a:p>
            <a:pPr>
              <a:spcBef>
                <a:spcPct val="0"/>
              </a:spcBef>
            </a:pPr>
            <a:r>
              <a:rPr lang="en-US" altLang="en-US" dirty="0"/>
              <a:t>Instead they are living to survive</a:t>
            </a:r>
          </a:p>
          <a:p>
            <a:pPr>
              <a:spcBef>
                <a:spcPct val="0"/>
              </a:spcBef>
            </a:pPr>
            <a:r>
              <a:rPr lang="en-US" altLang="en-US" dirty="0"/>
              <a:t>You either have to shrink your dreams to fit you income or grow your income to fit your dreams</a:t>
            </a:r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030F978-0F5C-49B5-A4CC-10EC89C357DB}" type="slidenum">
              <a:rPr lang="en-US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03523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098" name="Slide Image Placeholder 1">
            <a:extLst>
              <a:ext uri="{FF2B5EF4-FFF2-40B4-BE49-F238E27FC236}">
                <a16:creationId xmlns:a16="http://schemas.microsoft.com/office/drawing/2014/main" id="{FD0763A8-CDCC-4561-A485-E0609EF2881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49250" y="709613"/>
            <a:ext cx="6311900" cy="3551237"/>
          </a:xfrm>
        </p:spPr>
      </p:sp>
      <p:sp>
        <p:nvSpPr>
          <p:cNvPr id="516099" name="Notes Placeholder 2">
            <a:extLst>
              <a:ext uri="{FF2B5EF4-FFF2-40B4-BE49-F238E27FC236}">
                <a16:creationId xmlns:a16="http://schemas.microsoft.com/office/drawing/2014/main" id="{EAC6AB8E-D895-42E6-BAF4-B8E1039BB1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422095-CB39-431B-8EEA-D0FBE263CBC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 lIns="93171" tIns="46586" rIns="93171" bIns="46586"/>
          <a:lstStyle/>
          <a:p>
            <a:pPr marL="0" marR="0" lvl="0" indent="0" algn="r" defTabSz="9143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D8838D-73C1-436F-B293-9C522935173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" pitchFamily="-84" charset="0"/>
                <a:ea typeface="ヒラギノ角ゴ ProN W3" pitchFamily="-84" charset="-128"/>
                <a:cs typeface="+mn-cs"/>
                <a:sym typeface="Gill Sans" pitchFamily="-84" charset="0"/>
              </a:rPr>
              <a:pPr marL="0" marR="0" lvl="0" indent="0" algn="r" defTabSz="9143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pitchFamily="-84" charset="0"/>
              <a:ea typeface="ヒラギノ角ゴ ProN W3" pitchFamily="-84" charset="-128"/>
              <a:cs typeface="+mn-cs"/>
              <a:sym typeface="Gill Sans" pitchFamily="-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66932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D15AD0-ECAC-4AB9-B98E-FC32104084D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3913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1FD839-F727-9D4A-84E4-4A28834BA8D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8751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1FD839-F727-9D4A-84E4-4A28834BA8D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182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1FD839-F727-9D4A-84E4-4A28834BA8D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0194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1FD839-F727-9D4A-84E4-4A28834BA8D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6974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Key Benefits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Provides a visible reduction in wrinkles and expression lines.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Supports a hydrated complexion and enhances skin tone.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Nurtures existing healthy skin and supports skin comfort.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Tackles environmental factors that affect skin over time.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Enhances overall sense of well-being with every application.</a:t>
            </a:r>
          </a:p>
          <a:p>
            <a:endParaRPr lang="en-US" dirty="0"/>
          </a:p>
          <a:p>
            <a:r>
              <a:rPr lang="en-US" dirty="0"/>
              <a:t>Cellular Absorption Technologies used</a:t>
            </a:r>
          </a:p>
          <a:p>
            <a:r>
              <a:rPr lang="en-US" dirty="0"/>
              <a:t>Adjuvants</a:t>
            </a:r>
          </a:p>
          <a:p>
            <a:r>
              <a:rPr lang="en-US" dirty="0" err="1"/>
              <a:t>Polyphenal</a:t>
            </a:r>
            <a:r>
              <a:rPr lang="en-US" dirty="0"/>
              <a:t> Complexation</a:t>
            </a:r>
          </a:p>
          <a:p>
            <a:r>
              <a:rPr lang="en-US" dirty="0"/>
              <a:t>Molecular Shuttles</a:t>
            </a:r>
          </a:p>
          <a:p>
            <a:br>
              <a:rPr lang="en-US" dirty="0"/>
            </a:br>
            <a:r>
              <a:rPr lang="en-US" dirty="0"/>
              <a:t>THREE Miracle Elixir</a:t>
            </a:r>
          </a:p>
          <a:p>
            <a:endParaRPr lang="en-US" dirty="0"/>
          </a:p>
          <a:p>
            <a:pPr algn="l" defTabSz="2048255">
              <a:lnSpc>
                <a:spcPct val="80000"/>
              </a:lnSpc>
              <a:defRPr sz="3359" spc="-33" baseline="41666">
                <a:solidFill>
                  <a:srgbClr val="FFFFFF"/>
                </a:solidFill>
                <a:latin typeface="Altform VF Regular SemiBold"/>
                <a:ea typeface="Altform VF Regular SemiBold"/>
                <a:cs typeface="Altform VF Regular SemiBold"/>
                <a:sym typeface="Altform VF Regular SemiBold"/>
              </a:defRPr>
            </a:pPr>
            <a:r>
              <a:rPr lang="en-US" dirty="0"/>
              <a:t>CORIANDRUM SATIVUM</a:t>
            </a:r>
          </a:p>
          <a:p>
            <a:pPr algn="l" defTabSz="2048255">
              <a:lnSpc>
                <a:spcPct val="80000"/>
              </a:lnSpc>
              <a:defRPr sz="3359" spc="-33" baseline="41666">
                <a:solidFill>
                  <a:srgbClr val="FFFFFF"/>
                </a:solidFill>
                <a:latin typeface="Altform VF Regular Light"/>
                <a:ea typeface="Altform VF Regular Light"/>
                <a:cs typeface="Altform VF Regular Light"/>
                <a:sym typeface="Altform VF Regular Light"/>
              </a:defRPr>
            </a:pPr>
            <a:r>
              <a:rPr lang="en-US" dirty="0"/>
              <a:t>Supports skin comfort and wellness, enhancing resilience to environmental factors.</a:t>
            </a:r>
          </a:p>
          <a:p>
            <a:pPr algn="l" defTabSz="2048255">
              <a:lnSpc>
                <a:spcPct val="80000"/>
              </a:lnSpc>
              <a:defRPr sz="3359" spc="-33" baseline="41666">
                <a:solidFill>
                  <a:srgbClr val="FFFFFF"/>
                </a:solidFill>
                <a:latin typeface="Altform VF Regular Light"/>
                <a:ea typeface="Altform VF Regular Light"/>
                <a:cs typeface="Altform VF Regular Light"/>
                <a:sym typeface="Altform VF Regular Light"/>
              </a:defRPr>
            </a:pPr>
            <a:endParaRPr lang="en-US" dirty="0"/>
          </a:p>
          <a:p>
            <a:pPr algn="l" defTabSz="2048255">
              <a:lnSpc>
                <a:spcPct val="80000"/>
              </a:lnSpc>
              <a:defRPr sz="3359" spc="-33" baseline="41666">
                <a:solidFill>
                  <a:srgbClr val="FFFFFF"/>
                </a:solidFill>
                <a:latin typeface="Altform VF Regular SemiBold"/>
                <a:ea typeface="Altform VF Regular SemiBold"/>
                <a:cs typeface="Altform VF Regular SemiBold"/>
                <a:sym typeface="Altform VF Regular SemiBold"/>
              </a:defRPr>
            </a:pPr>
            <a:r>
              <a:rPr lang="en-US" dirty="0"/>
              <a:t>HELIANTHUS ANNUUS</a:t>
            </a:r>
          </a:p>
          <a:p>
            <a:pPr algn="l" defTabSz="2048255">
              <a:lnSpc>
                <a:spcPct val="80000"/>
              </a:lnSpc>
              <a:defRPr sz="3359" spc="-33" baseline="41666">
                <a:solidFill>
                  <a:srgbClr val="FFFFFF"/>
                </a:solidFill>
                <a:latin typeface="Altform VF Regular Light"/>
                <a:ea typeface="Altform VF Regular Light"/>
                <a:cs typeface="Altform VF Regular Light"/>
                <a:sym typeface="Altform VF Regular Light"/>
              </a:defRPr>
            </a:pPr>
            <a:r>
              <a:rPr lang="en-US" dirty="0"/>
              <a:t>Naturally supports the longevity molecule NAD+: supporting skin health and vitality, promoting natural rejuvenation processes.</a:t>
            </a:r>
          </a:p>
          <a:p>
            <a:pPr algn="l" defTabSz="2048255">
              <a:lnSpc>
                <a:spcPct val="80000"/>
              </a:lnSpc>
              <a:defRPr sz="3359" spc="-33" baseline="41666">
                <a:solidFill>
                  <a:srgbClr val="FFFFFF"/>
                </a:solidFill>
                <a:latin typeface="Altform VF Regular Light"/>
                <a:ea typeface="Altform VF Regular Light"/>
                <a:cs typeface="Altform VF Regular Light"/>
                <a:sym typeface="Altform VF Regular Light"/>
              </a:defRPr>
            </a:pPr>
            <a:endParaRPr lang="en-US" dirty="0"/>
          </a:p>
          <a:p>
            <a:pPr algn="l" defTabSz="2048255">
              <a:lnSpc>
                <a:spcPct val="80000"/>
              </a:lnSpc>
              <a:defRPr sz="3359" spc="-33" baseline="41666">
                <a:solidFill>
                  <a:srgbClr val="FFFFFF"/>
                </a:solidFill>
                <a:latin typeface="Altform VF Regular SemiBold"/>
                <a:ea typeface="Altform VF Regular SemiBold"/>
                <a:cs typeface="Altform VF Regular SemiBold"/>
                <a:sym typeface="Altform VF Regular SemiBold"/>
              </a:defRPr>
            </a:pPr>
            <a:r>
              <a:rPr lang="en-US" dirty="0"/>
              <a:t>VITEX AGNUS-CASTUS</a:t>
            </a:r>
          </a:p>
          <a:p>
            <a:pPr algn="l" defTabSz="2048255">
              <a:lnSpc>
                <a:spcPct val="80000"/>
              </a:lnSpc>
              <a:defRPr sz="3359" spc="-33" baseline="41666">
                <a:solidFill>
                  <a:srgbClr val="FFFFFF"/>
                </a:solidFill>
                <a:latin typeface="Altform VF Regular Light"/>
                <a:ea typeface="Altform VF Regular Light"/>
                <a:cs typeface="Altform VF Regular Light"/>
                <a:sym typeface="Altform VF Regular Light"/>
              </a:defRPr>
            </a:pPr>
            <a:r>
              <a:rPr lang="en-US" dirty="0"/>
              <a:t>Enhances skin elasticity and hydration, supporting collagen production.</a:t>
            </a:r>
          </a:p>
          <a:p>
            <a:pPr algn="l" defTabSz="2048255">
              <a:lnSpc>
                <a:spcPct val="80000"/>
              </a:lnSpc>
              <a:defRPr sz="3359" spc="-33" baseline="41666">
                <a:solidFill>
                  <a:srgbClr val="FFFFFF"/>
                </a:solidFill>
                <a:latin typeface="Altform VF Regular Light"/>
                <a:ea typeface="Altform VF Regular Light"/>
                <a:cs typeface="Altform VF Regular Light"/>
                <a:sym typeface="Altform VF Regular Light"/>
              </a:defRPr>
            </a:pPr>
            <a:endParaRPr lang="en-US" dirty="0"/>
          </a:p>
          <a:p>
            <a:pPr algn="l" defTabSz="2048255">
              <a:lnSpc>
                <a:spcPct val="80000"/>
              </a:lnSpc>
              <a:defRPr sz="3359" spc="-33" baseline="41666">
                <a:solidFill>
                  <a:srgbClr val="FFFFFF"/>
                </a:solidFill>
                <a:latin typeface="Altform VF Regular SemiBold"/>
                <a:ea typeface="Altform VF Regular SemiBold"/>
                <a:cs typeface="Altform VF Regular SemiBold"/>
                <a:sym typeface="Altform VF Regular SemiBold"/>
              </a:defRPr>
            </a:pPr>
            <a:r>
              <a:rPr lang="en-US" dirty="0"/>
              <a:t>ZANTHOXYLUM ALATUM </a:t>
            </a:r>
          </a:p>
          <a:p>
            <a:pPr algn="l" defTabSz="2048255">
              <a:lnSpc>
                <a:spcPct val="80000"/>
              </a:lnSpc>
              <a:defRPr sz="3359" spc="-33" baseline="41666">
                <a:solidFill>
                  <a:srgbClr val="FFFFFF"/>
                </a:solidFill>
                <a:latin typeface="Altform VF Regular Light"/>
                <a:ea typeface="Altform VF Regular Light"/>
                <a:cs typeface="Altform VF Regular Light"/>
                <a:sym typeface="Altform VF Regular Light"/>
              </a:defRPr>
            </a:pPr>
            <a:r>
              <a:rPr lang="en-US" dirty="0"/>
              <a:t>Nourishes and hydrates, promoting a healthy glow and appearance.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1FD839-F727-9D4A-84E4-4A28834BA8D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8342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6999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51402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8795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B21FB-1BEC-660E-4B11-894F7039A2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85E2C3-1BFD-814D-E515-80497593B5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6931B5-4788-5E6A-4C3B-D0EF90012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A95BE-E929-F047-9BB4-D2077D9ABC7C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28097F-24A8-DDEF-7930-D5714A618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C60108-B96B-20E9-7E13-F1A6F0BF1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388E8-CC1C-6E49-A8D6-737996E030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309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B6232-FC0A-BC97-7CE1-15532A4F1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ACCC34-9503-ED96-492E-E65E447F25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E92DEC-DE42-F7B9-E46E-F2577C0C0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A95BE-E929-F047-9BB4-D2077D9ABC7C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708046-F119-5B74-9D43-20FCA85DF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F7856A-8B48-A601-D87F-2E8293643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388E8-CC1C-6E49-A8D6-737996E030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528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91ADA-4F24-7647-BA32-29ECFC8BA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51049C-D274-F173-E7AD-A574573591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C67D2E-5A9A-753F-24ED-55A729FB4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A95BE-E929-F047-9BB4-D2077D9ABC7C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FB423F-AFD9-081F-139C-AAAD5D389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07181D-395D-C509-85D0-13C404003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388E8-CC1C-6E49-A8D6-737996E030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207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DF99C-DC31-80EE-95EA-6387C9334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1B8A60-C1E5-38C3-86FA-901EB77235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0C6FB5-F484-6E30-EAE5-6A81F99ACC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0F0DB9-1D10-A98B-2EC4-EC5AC8F3F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A95BE-E929-F047-9BB4-D2077D9ABC7C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ABA25D-3C12-5B45-3E04-46AA9AE51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3C2CC9-AC5E-2030-BE4F-B2508B8CE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388E8-CC1C-6E49-A8D6-737996E030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14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2F2518-084C-D575-E23A-934CB25A5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9D9895-3782-3106-D48E-59EC5B8F84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3EC056-A685-DC3F-017B-F097C53150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23E4EB-7337-9389-4B15-03D048B899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61EC76-E1BA-8550-D117-0B59652881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D8C6B6B-95C7-7940-40EB-3E87E3C72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A95BE-E929-F047-9BB4-D2077D9ABC7C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0FFBBD5-F5F7-EB43-1958-B44339B1D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73049C-EA3E-EA89-B3EA-DD062880D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388E8-CC1C-6E49-A8D6-737996E030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65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45B7E-F52F-177B-637B-01A93859A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888D36-4D2E-83DE-FDF5-FE9A4CE76A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A95BE-E929-F047-9BB4-D2077D9ABC7C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1887EA-C518-8253-3D25-B6B6781B1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5FE23F-7267-7718-01E7-FDC480A71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388E8-CC1C-6E49-A8D6-737996E030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17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24FD7B-1967-7F74-8F20-AEAF17790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A95BE-E929-F047-9BB4-D2077D9ABC7C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8D8DE6-DAD2-07E4-F68E-E709AD4C3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A15A44-C95D-7D98-EE5A-158114A39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388E8-CC1C-6E49-A8D6-737996E030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3479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9D25D-E016-0C79-C6C6-862C26231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28C62D-5DFF-864C-6D50-DC2F96F7A4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07807A-BB3A-E6D0-70C8-720E5E2C6C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2EB7F6-3AC9-9E79-8C61-CDE01EEE5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A95BE-E929-F047-9BB4-D2077D9ABC7C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03CA42-6832-C989-B0F6-A81863F74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ED5ECC-B02F-7805-B4C0-EC97AF008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388E8-CC1C-6E49-A8D6-737996E030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13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7DF4E-8599-67A0-04B6-C15193A2A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091BF78-4D22-7020-59BE-6C0D136262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4C624F-ABB8-1D8D-90EB-988875D7A9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8BC0A4-FC23-AD57-2035-86DA2035D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A95BE-E929-F047-9BB4-D2077D9ABC7C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38E57C-7310-568C-742E-70E965BCD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94C0A2-FF0E-3037-5655-8CABFB90E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388E8-CC1C-6E49-A8D6-737996E030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9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A0787-3608-61A9-604E-FD0259083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173ABB-DABF-DC37-0F64-7C89D23F11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75D2AD-E57C-B09A-16AB-8620049D9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A95BE-E929-F047-9BB4-D2077D9ABC7C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2D6147-19DE-EC9B-61F4-712F72768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FD1178-5CAA-BD8E-A3E1-A60CFE464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388E8-CC1C-6E49-A8D6-737996E030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565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739C570-0D8F-4F0B-1E88-93E1373B40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755D7E-79C8-07AD-1E4B-78D17DD9C1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99075C-CAC0-740B-5309-5C492DDE7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A95BE-E929-F047-9BB4-D2077D9ABC7C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AA9355-5762-8818-5FD4-A080FC7A3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B2C8B0-EA50-F199-30E1-EDF90A106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388E8-CC1C-6E49-A8D6-737996E030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3108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9600" y="5993081"/>
            <a:ext cx="10972800" cy="302896"/>
          </a:xfrm>
          <a:prstGeom prst="rect">
            <a:avLst/>
          </a:prstGeom>
        </p:spPr>
        <p:txBody>
          <a:bodyPr/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500" spc="-14">
                <a:latin typeface="Graphik-Medium"/>
                <a:ea typeface="Graphik-Medium"/>
                <a:cs typeface="Graphik-Medium"/>
                <a:sym typeface="Graphik Medium"/>
              </a:defRPr>
            </a:lvl1pPr>
          </a:lstStyle>
          <a:p>
            <a:r>
              <a:t>Author and Date</a:t>
            </a:r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609600" y="1771650"/>
            <a:ext cx="10972800" cy="2133600"/>
          </a:xfrm>
          <a:prstGeom prst="rect">
            <a:avLst/>
          </a:prstGeom>
        </p:spPr>
        <p:txBody>
          <a:bodyPr anchor="b"/>
          <a:lstStyle>
            <a:lvl1pPr algn="l">
              <a:defRPr sz="4500" spc="-45">
                <a:latin typeface="+mj-lt"/>
                <a:ea typeface="+mj-ea"/>
                <a:cs typeface="+mj-cs"/>
                <a:sym typeface="Romie Medium"/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09600" y="3783790"/>
            <a:ext cx="10972800" cy="1125297"/>
          </a:xfrm>
          <a:prstGeom prst="rect">
            <a:avLst/>
          </a:prstGeom>
        </p:spPr>
        <p:txBody>
          <a:bodyPr/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3000" spc="-30">
                <a:latin typeface="Graphik-SemiboldItalic"/>
                <a:ea typeface="Graphik-SemiboldItalic"/>
                <a:cs typeface="Graphik-SemiboldItalic"/>
                <a:sym typeface="Graphik Semibold"/>
              </a:defRPr>
            </a:lvl1pPr>
            <a:lvl2pPr marL="0" indent="22860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3000" spc="-30">
                <a:latin typeface="Graphik-SemiboldItalic"/>
                <a:ea typeface="Graphik-SemiboldItalic"/>
                <a:cs typeface="Graphik-SemiboldItalic"/>
                <a:sym typeface="Graphik Semibold"/>
              </a:defRPr>
            </a:lvl2pPr>
            <a:lvl3pPr marL="0" indent="45720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3000" spc="-30">
                <a:latin typeface="Graphik-SemiboldItalic"/>
                <a:ea typeface="Graphik-SemiboldItalic"/>
                <a:cs typeface="Graphik-SemiboldItalic"/>
                <a:sym typeface="Graphik Semibold"/>
              </a:defRPr>
            </a:lvl3pPr>
            <a:lvl4pPr marL="0" indent="68580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3000" spc="-30">
                <a:latin typeface="Graphik-SemiboldItalic"/>
                <a:ea typeface="Graphik-SemiboldItalic"/>
                <a:cs typeface="Graphik-SemiboldItalic"/>
                <a:sym typeface="Graphik Semibold"/>
              </a:defRPr>
            </a:lvl4pPr>
            <a:lvl5pPr marL="0" indent="91440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3000" spc="-30">
                <a:latin typeface="Graphik-SemiboldItalic"/>
                <a:ea typeface="Graphik-SemiboldItalic"/>
                <a:cs typeface="Graphik-SemiboldItalic"/>
                <a:sym typeface="Graphik Semibold"/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000750" y="6350000"/>
            <a:ext cx="194311" cy="21463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62040738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CFBD0-460E-2CCF-7079-F4D4EB6B2F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F68902-A2EF-0E61-801D-9637923BE6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9DCB8A-A707-9AB3-9995-31467D5D5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CAD99-83A2-4826-94BE-8D84CACC3BC4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8A6C0D-E546-B69C-0590-B6ED5AA6D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144E3E-CC2E-6FFA-5E33-E5D17E0EE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97FE9-2C43-4F24-B743-4B48FF451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3041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C6D83-D350-2976-9D6F-4D705D692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8D7EF6-C4E9-6742-EE95-C1C117332E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D2C10-DD68-BC00-C311-20DA2D847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CAD99-83A2-4826-94BE-8D84CACC3BC4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89BF4F-2C15-6C66-E5FF-F9925868C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527989-99C3-6DEF-233B-CBC713C8B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97FE9-2C43-4F24-B743-4B48FF451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8141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7CBC9-7CE7-8B79-DFB8-77189C013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50C348-E1E3-5D8F-A53B-C61C6B330D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F14144-FED4-B277-6454-19A3FC535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CAD99-83A2-4826-94BE-8D84CACC3BC4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0F846-2E0F-3381-70C6-F2C4C65F8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86CC49-CF33-4CE6-F6E0-CAE572090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97FE9-2C43-4F24-B743-4B48FF451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8541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EF87C-C962-1707-53D3-FB984BF5F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B1E3C3-686F-EC83-294A-F0323A20C4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7D4F6F-0668-7EB7-E31F-B98F42D564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5AFA16-5655-F502-E2B3-AD32C7DA1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CAD99-83A2-4826-94BE-8D84CACC3BC4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E710B0-5B79-3D70-AF15-35DA6C1AC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2F96BF-1AE5-8848-AB39-7EDD5144C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97FE9-2C43-4F24-B743-4B48FF451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8733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3C15D-A5F4-6391-4082-BD3B88371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D4FA78-731A-89DE-EA7F-A102C47E7D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695CB4-D620-94D7-1178-A6E4671D1A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9246A6-F93C-BBD7-3F6D-819B60F802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5C94586-2EE5-28E8-FAFC-CC355447B0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39B159-5436-98D0-FF0F-679FE6E08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CAD99-83A2-4826-94BE-8D84CACC3BC4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34DE8C-B255-32F8-43C9-92FF5C86F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27841F5-20D6-FAF4-467E-564EDD6B9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97FE9-2C43-4F24-B743-4B48FF451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6404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89B3A-8607-A393-EBD7-2291FBC47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270AB9-F740-4BDC-9A85-35CB17F99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CAD99-83A2-4826-94BE-8D84CACC3BC4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070C37-954F-AED2-29AC-6E97448ED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5EF102-608A-5DE1-0C7B-EBAF9FE08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97FE9-2C43-4F24-B743-4B48FF451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6061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252F698-97B6-407E-5BBE-A0EF295FC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CAD99-83A2-4826-94BE-8D84CACC3BC4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970FF3-1565-BC50-E457-A1832A6FF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1F58C8-379B-767E-F64C-027AEBEA0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97FE9-2C43-4F24-B743-4B48FF451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2542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A3A27-36D2-B282-3E39-9A5C0DEBF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BE0E1D-2954-F4C1-671E-2207BC1025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87C221-3DB6-4A83-C319-737398B96D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470BF8-AE78-6CAF-F725-F22900914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CAD99-83A2-4826-94BE-8D84CACC3BC4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FE8710-42BE-10AF-8376-086A2D296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480EF8-B898-20DC-FD90-8D2DBAD47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97FE9-2C43-4F24-B743-4B48FF451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2461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448EB-7EAF-44B6-2256-1F1D7A90F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34821B9-7A0B-B638-B457-5CDD25B2CB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9142A1-6B87-47E5-0F32-082A4252FB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EE07DE-D748-F6BE-4691-C2CEE1723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CAD99-83A2-4826-94BE-8D84CACC3BC4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B2A7DD-2458-6508-CD82-3561ED307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F7C570-15BC-4D98-843E-C8DEF6C8A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97FE9-2C43-4F24-B743-4B48FF451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7356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FED9A-D5C3-0368-7DD4-FD943C278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3566D1-51A0-4F4D-E105-011139B90F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A271E2-3D54-C2D7-7F53-2BCB987D5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CAD99-83A2-4826-94BE-8D84CACC3BC4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522878-BC4B-584D-2866-4CC6C416F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4FF9D4-61FA-ADB8-D484-39A895ECC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97FE9-2C43-4F24-B743-4B48FF451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1005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0B05514-AE0E-0F96-20D7-D2A2CFE81E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8B195E-8407-819E-F92B-F0E8D911EF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FCFEED-53F1-3911-1847-92EE14E66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CAD99-83A2-4826-94BE-8D84CACC3BC4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7C3B3F-1249-D889-A5C4-27F71D9BB0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5DE52D-5B65-89E0-FEF1-61DE667C8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97FE9-2C43-4F24-B743-4B48FF451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8488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9600" y="5993081"/>
            <a:ext cx="10972800" cy="302896"/>
          </a:xfrm>
          <a:prstGeom prst="rect">
            <a:avLst/>
          </a:prstGeom>
        </p:spPr>
        <p:txBody>
          <a:bodyPr/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500" spc="-14">
                <a:latin typeface="Graphik-Medium"/>
                <a:ea typeface="Graphik-Medium"/>
                <a:cs typeface="Graphik-Medium"/>
                <a:sym typeface="Graphik Medium"/>
              </a:defRPr>
            </a:lvl1pPr>
          </a:lstStyle>
          <a:p>
            <a:r>
              <a:t>Author and Date</a:t>
            </a:r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609600" y="1771650"/>
            <a:ext cx="10972800" cy="2133600"/>
          </a:xfrm>
          <a:prstGeom prst="rect">
            <a:avLst/>
          </a:prstGeom>
        </p:spPr>
        <p:txBody>
          <a:bodyPr anchor="b"/>
          <a:lstStyle>
            <a:lvl1pPr algn="l">
              <a:defRPr sz="4500" spc="-45">
                <a:latin typeface="+mj-lt"/>
                <a:ea typeface="+mj-ea"/>
                <a:cs typeface="+mj-cs"/>
                <a:sym typeface="Romie Medium"/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09600" y="3783790"/>
            <a:ext cx="10972800" cy="1125297"/>
          </a:xfrm>
          <a:prstGeom prst="rect">
            <a:avLst/>
          </a:prstGeom>
        </p:spPr>
        <p:txBody>
          <a:bodyPr/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3000" spc="-30">
                <a:latin typeface="Graphik-SemiboldItalic"/>
                <a:ea typeface="Graphik-SemiboldItalic"/>
                <a:cs typeface="Graphik-SemiboldItalic"/>
                <a:sym typeface="Graphik Semibold"/>
              </a:defRPr>
            </a:lvl1pPr>
            <a:lvl2pPr marL="0" indent="22860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3000" spc="-30">
                <a:latin typeface="Graphik-SemiboldItalic"/>
                <a:ea typeface="Graphik-SemiboldItalic"/>
                <a:cs typeface="Graphik-SemiboldItalic"/>
                <a:sym typeface="Graphik Semibold"/>
              </a:defRPr>
            </a:lvl2pPr>
            <a:lvl3pPr marL="0" indent="45720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3000" spc="-30">
                <a:latin typeface="Graphik-SemiboldItalic"/>
                <a:ea typeface="Graphik-SemiboldItalic"/>
                <a:cs typeface="Graphik-SemiboldItalic"/>
                <a:sym typeface="Graphik Semibold"/>
              </a:defRPr>
            </a:lvl3pPr>
            <a:lvl4pPr marL="0" indent="68580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3000" spc="-30">
                <a:latin typeface="Graphik-SemiboldItalic"/>
                <a:ea typeface="Graphik-SemiboldItalic"/>
                <a:cs typeface="Graphik-SemiboldItalic"/>
                <a:sym typeface="Graphik Semibold"/>
              </a:defRPr>
            </a:lvl4pPr>
            <a:lvl5pPr marL="0" indent="91440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3000" spc="-30">
                <a:latin typeface="Graphik-SemiboldItalic"/>
                <a:ea typeface="Graphik-SemiboldItalic"/>
                <a:cs typeface="Graphik-SemiboldItalic"/>
                <a:sym typeface="Graphik Semibold"/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000750" y="6350000"/>
            <a:ext cx="194311" cy="21463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5506404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617D96E-55D4-A325-D69A-82D8597A9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288FB5-40EA-C0D6-6EDB-B5EE8EE603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71EF88-3DA8-0C33-421F-05AA2339D4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87A95BE-E929-F047-9BB4-D2077D9ABC7C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89C653-6EEA-CAE4-A8E4-5B0091402D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C999DC-0F0D-6DEE-97B9-CF75F03ACB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A7388E8-CC1C-6E49-A8D6-737996E030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9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B778EB-AB25-7A7B-7599-8E790706F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C60CBA-36B7-BDA0-A8F0-DD93AE9118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951CF3-DA77-6779-047E-1CB916FE11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ECAD99-83A2-4826-94BE-8D84CACC3BC4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F20D3A-179F-8199-C0A6-C5BCA08404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ACB4E2-7019-B60B-14A7-0D2AD86696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697FE9-2C43-4F24-B743-4B48FF451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101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g"/><Relationship Id="rId13" Type="http://schemas.openxmlformats.org/officeDocument/2006/relationships/image" Target="../media/image39.jpg"/><Relationship Id="rId3" Type="http://schemas.openxmlformats.org/officeDocument/2006/relationships/image" Target="../media/image29.jpg"/><Relationship Id="rId7" Type="http://schemas.openxmlformats.org/officeDocument/2006/relationships/image" Target="../media/image33.jpg"/><Relationship Id="rId12" Type="http://schemas.openxmlformats.org/officeDocument/2006/relationships/image" Target="../media/image3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g"/><Relationship Id="rId11" Type="http://schemas.openxmlformats.org/officeDocument/2006/relationships/image" Target="../media/image37.jpg"/><Relationship Id="rId5" Type="http://schemas.openxmlformats.org/officeDocument/2006/relationships/image" Target="../media/image31.jpg"/><Relationship Id="rId10" Type="http://schemas.openxmlformats.org/officeDocument/2006/relationships/image" Target="../media/image36.jpg"/><Relationship Id="rId4" Type="http://schemas.openxmlformats.org/officeDocument/2006/relationships/image" Target="../media/image30.jpg"/><Relationship Id="rId9" Type="http://schemas.openxmlformats.org/officeDocument/2006/relationships/image" Target="../media/image35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jp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jpeg"/><Relationship Id="rId4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9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1.png"/><Relationship Id="rId11" Type="http://schemas.openxmlformats.org/officeDocument/2006/relationships/image" Target="../media/image66.png"/><Relationship Id="rId5" Type="http://schemas.openxmlformats.org/officeDocument/2006/relationships/image" Target="../media/image60.png"/><Relationship Id="rId10" Type="http://schemas.openxmlformats.org/officeDocument/2006/relationships/image" Target="../media/image65.png"/><Relationship Id="rId4" Type="http://schemas.openxmlformats.org/officeDocument/2006/relationships/image" Target="../media/image58.png"/><Relationship Id="rId9" Type="http://schemas.openxmlformats.org/officeDocument/2006/relationships/image" Target="../media/image64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7.jpeg"/><Relationship Id="rId18" Type="http://schemas.openxmlformats.org/officeDocument/2006/relationships/image" Target="../media/image82.jpeg"/><Relationship Id="rId26" Type="http://schemas.openxmlformats.org/officeDocument/2006/relationships/image" Target="../media/image90.jpeg"/><Relationship Id="rId39" Type="http://schemas.openxmlformats.org/officeDocument/2006/relationships/image" Target="../media/image103.jpeg"/><Relationship Id="rId21" Type="http://schemas.openxmlformats.org/officeDocument/2006/relationships/image" Target="../media/image85.jpeg"/><Relationship Id="rId34" Type="http://schemas.openxmlformats.org/officeDocument/2006/relationships/image" Target="../media/image98.jpeg"/><Relationship Id="rId42" Type="http://schemas.openxmlformats.org/officeDocument/2006/relationships/image" Target="../media/image106.JPG"/><Relationship Id="rId47" Type="http://schemas.openxmlformats.org/officeDocument/2006/relationships/image" Target="../media/image111.jpeg"/><Relationship Id="rId50" Type="http://schemas.openxmlformats.org/officeDocument/2006/relationships/image" Target="../media/image114.jpeg"/><Relationship Id="rId55" Type="http://schemas.openxmlformats.org/officeDocument/2006/relationships/image" Target="../media/image119.jpeg"/><Relationship Id="rId63" Type="http://schemas.openxmlformats.org/officeDocument/2006/relationships/image" Target="../media/image127.jpeg"/><Relationship Id="rId68" Type="http://schemas.openxmlformats.org/officeDocument/2006/relationships/image" Target="../media/image132.jpeg"/><Relationship Id="rId7" Type="http://schemas.openxmlformats.org/officeDocument/2006/relationships/image" Target="../media/image71.jpeg"/><Relationship Id="rId71" Type="http://schemas.openxmlformats.org/officeDocument/2006/relationships/image" Target="../media/image135.jpe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80.jpeg"/><Relationship Id="rId29" Type="http://schemas.openxmlformats.org/officeDocument/2006/relationships/image" Target="../media/image93.jpeg"/><Relationship Id="rId11" Type="http://schemas.openxmlformats.org/officeDocument/2006/relationships/image" Target="../media/image75.jpeg"/><Relationship Id="rId24" Type="http://schemas.openxmlformats.org/officeDocument/2006/relationships/image" Target="../media/image88.jpeg"/><Relationship Id="rId32" Type="http://schemas.openxmlformats.org/officeDocument/2006/relationships/image" Target="../media/image96.jpeg"/><Relationship Id="rId37" Type="http://schemas.openxmlformats.org/officeDocument/2006/relationships/image" Target="../media/image101.jpeg"/><Relationship Id="rId40" Type="http://schemas.openxmlformats.org/officeDocument/2006/relationships/image" Target="../media/image104.jpeg"/><Relationship Id="rId45" Type="http://schemas.openxmlformats.org/officeDocument/2006/relationships/image" Target="../media/image109.jpeg"/><Relationship Id="rId53" Type="http://schemas.openxmlformats.org/officeDocument/2006/relationships/image" Target="../media/image117.jpeg"/><Relationship Id="rId58" Type="http://schemas.openxmlformats.org/officeDocument/2006/relationships/image" Target="../media/image122.jpeg"/><Relationship Id="rId66" Type="http://schemas.openxmlformats.org/officeDocument/2006/relationships/image" Target="../media/image130.jpeg"/><Relationship Id="rId74" Type="http://schemas.openxmlformats.org/officeDocument/2006/relationships/image" Target="../media/image138.png"/><Relationship Id="rId5" Type="http://schemas.openxmlformats.org/officeDocument/2006/relationships/image" Target="../media/image69.jpeg"/><Relationship Id="rId15" Type="http://schemas.openxmlformats.org/officeDocument/2006/relationships/image" Target="../media/image79.jpeg"/><Relationship Id="rId23" Type="http://schemas.openxmlformats.org/officeDocument/2006/relationships/image" Target="../media/image87.jpeg"/><Relationship Id="rId28" Type="http://schemas.openxmlformats.org/officeDocument/2006/relationships/image" Target="../media/image92.jpeg"/><Relationship Id="rId36" Type="http://schemas.openxmlformats.org/officeDocument/2006/relationships/image" Target="../media/image100.jpeg"/><Relationship Id="rId49" Type="http://schemas.openxmlformats.org/officeDocument/2006/relationships/image" Target="../media/image113.jpeg"/><Relationship Id="rId57" Type="http://schemas.openxmlformats.org/officeDocument/2006/relationships/image" Target="../media/image121.jpeg"/><Relationship Id="rId61" Type="http://schemas.openxmlformats.org/officeDocument/2006/relationships/image" Target="../media/image125.jpeg"/><Relationship Id="rId10" Type="http://schemas.openxmlformats.org/officeDocument/2006/relationships/image" Target="../media/image74.jpeg"/><Relationship Id="rId19" Type="http://schemas.openxmlformats.org/officeDocument/2006/relationships/image" Target="../media/image83.jpeg"/><Relationship Id="rId31" Type="http://schemas.openxmlformats.org/officeDocument/2006/relationships/image" Target="../media/image95.jpeg"/><Relationship Id="rId44" Type="http://schemas.openxmlformats.org/officeDocument/2006/relationships/image" Target="../media/image108.jpeg"/><Relationship Id="rId52" Type="http://schemas.openxmlformats.org/officeDocument/2006/relationships/image" Target="../media/image116.jpeg"/><Relationship Id="rId60" Type="http://schemas.openxmlformats.org/officeDocument/2006/relationships/image" Target="../media/image124.jpeg"/><Relationship Id="rId65" Type="http://schemas.openxmlformats.org/officeDocument/2006/relationships/image" Target="../media/image129.jpeg"/><Relationship Id="rId73" Type="http://schemas.openxmlformats.org/officeDocument/2006/relationships/image" Target="../media/image137.jpeg"/><Relationship Id="rId4" Type="http://schemas.openxmlformats.org/officeDocument/2006/relationships/image" Target="../media/image68.jpeg"/><Relationship Id="rId9" Type="http://schemas.openxmlformats.org/officeDocument/2006/relationships/image" Target="../media/image73.jpeg"/><Relationship Id="rId14" Type="http://schemas.openxmlformats.org/officeDocument/2006/relationships/image" Target="../media/image78.jpeg"/><Relationship Id="rId22" Type="http://schemas.openxmlformats.org/officeDocument/2006/relationships/image" Target="../media/image86.jpeg"/><Relationship Id="rId27" Type="http://schemas.openxmlformats.org/officeDocument/2006/relationships/image" Target="../media/image91.jpeg"/><Relationship Id="rId30" Type="http://schemas.openxmlformats.org/officeDocument/2006/relationships/image" Target="../media/image94.jpeg"/><Relationship Id="rId35" Type="http://schemas.openxmlformats.org/officeDocument/2006/relationships/image" Target="../media/image99.jpeg"/><Relationship Id="rId43" Type="http://schemas.openxmlformats.org/officeDocument/2006/relationships/image" Target="../media/image107.jpeg"/><Relationship Id="rId48" Type="http://schemas.openxmlformats.org/officeDocument/2006/relationships/image" Target="../media/image112.jpeg"/><Relationship Id="rId56" Type="http://schemas.openxmlformats.org/officeDocument/2006/relationships/image" Target="../media/image120.jpeg"/><Relationship Id="rId64" Type="http://schemas.openxmlformats.org/officeDocument/2006/relationships/image" Target="../media/image128.jpeg"/><Relationship Id="rId69" Type="http://schemas.openxmlformats.org/officeDocument/2006/relationships/image" Target="../media/image133.jpeg"/><Relationship Id="rId8" Type="http://schemas.openxmlformats.org/officeDocument/2006/relationships/image" Target="../media/image72.jpeg"/><Relationship Id="rId51" Type="http://schemas.openxmlformats.org/officeDocument/2006/relationships/image" Target="../media/image115.jpeg"/><Relationship Id="rId72" Type="http://schemas.openxmlformats.org/officeDocument/2006/relationships/image" Target="../media/image136.jpeg"/><Relationship Id="rId3" Type="http://schemas.openxmlformats.org/officeDocument/2006/relationships/image" Target="../media/image67.png"/><Relationship Id="rId12" Type="http://schemas.openxmlformats.org/officeDocument/2006/relationships/image" Target="../media/image76.png"/><Relationship Id="rId17" Type="http://schemas.openxmlformats.org/officeDocument/2006/relationships/image" Target="../media/image81.jpeg"/><Relationship Id="rId25" Type="http://schemas.openxmlformats.org/officeDocument/2006/relationships/image" Target="../media/image89.jpeg"/><Relationship Id="rId33" Type="http://schemas.openxmlformats.org/officeDocument/2006/relationships/image" Target="../media/image97.jpeg"/><Relationship Id="rId38" Type="http://schemas.openxmlformats.org/officeDocument/2006/relationships/image" Target="../media/image102.jpeg"/><Relationship Id="rId46" Type="http://schemas.openxmlformats.org/officeDocument/2006/relationships/image" Target="../media/image110.jpeg"/><Relationship Id="rId59" Type="http://schemas.openxmlformats.org/officeDocument/2006/relationships/image" Target="../media/image123.jpeg"/><Relationship Id="rId67" Type="http://schemas.openxmlformats.org/officeDocument/2006/relationships/image" Target="../media/image131.jpeg"/><Relationship Id="rId20" Type="http://schemas.openxmlformats.org/officeDocument/2006/relationships/image" Target="../media/image84.jpeg"/><Relationship Id="rId41" Type="http://schemas.openxmlformats.org/officeDocument/2006/relationships/image" Target="../media/image105.jpeg"/><Relationship Id="rId54" Type="http://schemas.openxmlformats.org/officeDocument/2006/relationships/image" Target="../media/image118.jpeg"/><Relationship Id="rId62" Type="http://schemas.openxmlformats.org/officeDocument/2006/relationships/image" Target="../media/image126.jpeg"/><Relationship Id="rId70" Type="http://schemas.openxmlformats.org/officeDocument/2006/relationships/image" Target="../media/image134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AB502-8B9B-0390-3726-42823D25D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120" y="494871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Berlin Sans FB Demi" panose="020E0802020502020306" pitchFamily="34" charset="0"/>
              </a:rPr>
              <a:t>We are Looking for People Who are Looking.</a:t>
            </a:r>
            <a:br>
              <a:rPr lang="en-US" b="1" dirty="0">
                <a:solidFill>
                  <a:schemeClr val="accent1">
                    <a:lumMod val="75000"/>
                  </a:schemeClr>
                </a:solidFill>
                <a:latin typeface="Berlin Sans FB Demi" panose="020E0802020502020306" pitchFamily="34" charset="0"/>
              </a:rPr>
            </a:br>
            <a:br>
              <a:rPr lang="en-US" sz="49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4900" b="1" dirty="0">
                <a:solidFill>
                  <a:schemeClr val="accent1">
                    <a:lumMod val="75000"/>
                  </a:schemeClr>
                </a:solidFill>
              </a:rPr>
              <a:t>                     </a:t>
            </a:r>
            <a:r>
              <a:rPr lang="en-US" b="1" dirty="0">
                <a:latin typeface="Berlin Sans FB Demi" panose="020E0802020502020306" pitchFamily="34" charset="0"/>
              </a:rPr>
              <a:t>Are YOU Looking?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071B41F6-D931-C56C-6F3E-DD3BF0745A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9763" y="2002901"/>
            <a:ext cx="4645510" cy="4625321"/>
          </a:xfrm>
        </p:spPr>
      </p:pic>
    </p:spTree>
    <p:extLst>
      <p:ext uri="{BB962C8B-B14F-4D97-AF65-F5344CB8AC3E}">
        <p14:creationId xmlns:p14="http://schemas.microsoft.com/office/powerpoint/2010/main" val="3414523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468B4F1-7677-4FD5-BE00-73C71C717C29}"/>
              </a:ext>
            </a:extLst>
          </p:cNvPr>
          <p:cNvSpPr txBox="1">
            <a:spLocks/>
          </p:cNvSpPr>
          <p:nvPr/>
        </p:nvSpPr>
        <p:spPr>
          <a:xfrm>
            <a:off x="-255438" y="365597"/>
            <a:ext cx="10515600" cy="1325563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chemeClr val="tx1"/>
                </a:solidFill>
                <a:latin typeface="+mj-lt"/>
                <a:ea typeface="+mj-ea"/>
                <a:cs typeface="+mj-cs"/>
                <a:sym typeface="Gill Sans" pitchFamily="-8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chemeClr val="tx1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pitchFamily="-8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chemeClr val="tx1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pitchFamily="-8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chemeClr val="tx1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pitchFamily="-8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chemeClr val="tx1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pitchFamily="-84" charset="0"/>
              </a:defRPr>
            </a:lvl5pPr>
            <a:lvl6pPr marL="228594" algn="ctr" rtl="0" fontAlgn="base">
              <a:spcBef>
                <a:spcPct val="0"/>
              </a:spcBef>
              <a:spcAft>
                <a:spcPct val="0"/>
              </a:spcAft>
              <a:defRPr sz="5800">
                <a:solidFill>
                  <a:schemeClr val="tx1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457189" algn="ctr" rtl="0" fontAlgn="base">
              <a:spcBef>
                <a:spcPct val="0"/>
              </a:spcBef>
              <a:spcAft>
                <a:spcPct val="0"/>
              </a:spcAft>
              <a:defRPr sz="5800">
                <a:solidFill>
                  <a:schemeClr val="tx1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685783" algn="ctr" rtl="0" fontAlgn="base">
              <a:spcBef>
                <a:spcPct val="0"/>
              </a:spcBef>
              <a:spcAft>
                <a:spcPct val="0"/>
              </a:spcAft>
              <a:defRPr sz="5800">
                <a:solidFill>
                  <a:schemeClr val="tx1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914377" algn="ctr" rtl="0" fontAlgn="base">
              <a:spcBef>
                <a:spcPct val="0"/>
              </a:spcBef>
              <a:spcAft>
                <a:spcPct val="0"/>
              </a:spcAft>
              <a:defRPr sz="5800">
                <a:solidFill>
                  <a:schemeClr val="tx1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sym typeface="Gill Sans" pitchFamily="-84" charset="0"/>
              </a:rPr>
              <a:t>          Why T</a:t>
            </a:r>
            <a:r>
              <a:rPr lang="en-US" sz="4400" b="1" kern="0" dirty="0">
                <a:solidFill>
                  <a:srgbClr val="000000"/>
                </a:solidFill>
                <a:latin typeface="Arial Black" panose="020B0A04020102020204" pitchFamily="34" charset="0"/>
              </a:rPr>
              <a:t>HREE ?</a:t>
            </a:r>
            <a:endParaRPr kumimoji="0" lang="en-US" sz="4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Black" panose="020B0A04020102020204" pitchFamily="34" charset="0"/>
              <a:sym typeface="Gill Sans" pitchFamily="-8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DF4FD80-D930-4105-9F06-A1F077D21180}"/>
              </a:ext>
            </a:extLst>
          </p:cNvPr>
          <p:cNvSpPr txBox="1"/>
          <p:nvPr/>
        </p:nvSpPr>
        <p:spPr>
          <a:xfrm flipH="1">
            <a:off x="51669" y="2403954"/>
            <a:ext cx="34763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4CE0E5E-CFFA-4672-8D46-A1E0E396D9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67" y="1716030"/>
            <a:ext cx="5832059" cy="302619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7517093-BE4A-C80E-A975-BE2697C71095}"/>
              </a:ext>
            </a:extLst>
          </p:cNvPr>
          <p:cNvSpPr/>
          <p:nvPr/>
        </p:nvSpPr>
        <p:spPr>
          <a:xfrm>
            <a:off x="-1127000" y="6409122"/>
            <a:ext cx="24384000" cy="59503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11303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Avenir Light" panose="020B0402020203020204" pitchFamily="34" charset="77"/>
              <a:ea typeface="Graphik"/>
              <a:cs typeface="Graphik"/>
              <a:sym typeface="Graphik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B7050D8-2029-FE1E-FB89-B4156756599C}"/>
              </a:ext>
            </a:extLst>
          </p:cNvPr>
          <p:cNvSpPr txBox="1"/>
          <p:nvPr/>
        </p:nvSpPr>
        <p:spPr>
          <a:xfrm>
            <a:off x="6650873" y="1228397"/>
            <a:ext cx="534517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1.Start your Own Business</a:t>
            </a:r>
          </a:p>
          <a:p>
            <a:r>
              <a:rPr lang="en-US" sz="2800" b="1" dirty="0"/>
              <a:t>2. Do not have to give up what you are doing</a:t>
            </a:r>
          </a:p>
          <a:p>
            <a:r>
              <a:rPr lang="en-US" sz="2800" b="1" dirty="0"/>
              <a:t>3. Does not cost a lot of money to start</a:t>
            </a:r>
          </a:p>
          <a:p>
            <a:r>
              <a:rPr lang="en-US" sz="2800" b="1" dirty="0"/>
              <a:t>4. You do not have to know anything about business as you will have a mentor/system</a:t>
            </a:r>
          </a:p>
          <a:p>
            <a:r>
              <a:rPr lang="en-US" sz="2800" b="1" dirty="0"/>
              <a:t>5. Unlimited Income Potential</a:t>
            </a:r>
          </a:p>
          <a:p>
            <a:r>
              <a:rPr lang="en-US" sz="2800" b="1" dirty="0"/>
              <a:t>6. Ongoing Income Potential</a:t>
            </a:r>
          </a:p>
        </p:txBody>
      </p:sp>
    </p:spTree>
    <p:extLst>
      <p:ext uri="{BB962C8B-B14F-4D97-AF65-F5344CB8AC3E}">
        <p14:creationId xmlns:p14="http://schemas.microsoft.com/office/powerpoint/2010/main" val="430433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71922"/>
    </mc:Choice>
    <mc:Fallback xmlns="">
      <p:transition advTm="71922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2F759EB-5B0D-8D0B-F544-A51874AD0F1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65797" y="5248420"/>
            <a:ext cx="10972800" cy="302896"/>
          </a:xfrm>
        </p:spPr>
        <p:txBody>
          <a:bodyPr>
            <a:noAutofit/>
          </a:bodyPr>
          <a:lstStyle/>
          <a:p>
            <a:r>
              <a:rPr lang="en-US" sz="3200" b="1" dirty="0"/>
              <a:t>“</a:t>
            </a:r>
            <a:r>
              <a:rPr lang="en-US" sz="4000" b="1" dirty="0"/>
              <a:t>Never depend on a single income.”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0255F2F-81FB-0CED-7CE2-715E6976F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1385" y="1744443"/>
            <a:ext cx="6413574" cy="1174142"/>
          </a:xfrm>
        </p:spPr>
        <p:txBody>
          <a:bodyPr>
            <a:normAutofit fontScale="90000"/>
          </a:bodyPr>
          <a:lstStyle/>
          <a:p>
            <a:r>
              <a:rPr lang="en-US" b="1" i="1" dirty="0" err="1">
                <a:solidFill>
                  <a:schemeClr val="accent1">
                    <a:lumMod val="75000"/>
                  </a:schemeClr>
                </a:solidFill>
              </a:rPr>
              <a:t>Billionare</a:t>
            </a:r>
            <a:r>
              <a:rPr lang="en-US" b="1" i="1" dirty="0">
                <a:solidFill>
                  <a:schemeClr val="accent1">
                    <a:lumMod val="75000"/>
                  </a:schemeClr>
                </a:solidFill>
              </a:rPr>
              <a:t> Warren Buffett has shared financial wisdom for many years. Here are a couple of his messages: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D6ADEE-09A9-B2CD-C02E-9CEB109CDFEC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/>
        <p:txBody>
          <a:bodyPr>
            <a:noAutofit/>
          </a:bodyPr>
          <a:lstStyle/>
          <a:p>
            <a:r>
              <a:rPr lang="en-US" sz="4000" b="1" dirty="0"/>
              <a:t>“If you don’t find a way to make money while you sleep, you will work until you die.”</a:t>
            </a:r>
          </a:p>
          <a:p>
            <a:endParaRPr lang="en-US" sz="400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22BF609-5375-9A42-70D2-6F2A15D5E3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732" y="466593"/>
            <a:ext cx="4914454" cy="2760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61154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7EC0C-1893-3007-8070-502418955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en-US" sz="2800" dirty="0">
                <a:solidFill>
                  <a:schemeClr val="accent1"/>
                </a:solidFill>
                <a:latin typeface="+mn-lt"/>
              </a:rPr>
            </a:br>
            <a:br>
              <a:rPr lang="en-US" sz="2800" dirty="0">
                <a:solidFill>
                  <a:schemeClr val="accent1"/>
                </a:solidFill>
                <a:latin typeface="+mn-lt"/>
              </a:rPr>
            </a:br>
            <a:endParaRPr lang="en-US" sz="2800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D06E1A-88E0-8779-0193-631FE9ADA637}"/>
              </a:ext>
            </a:extLst>
          </p:cNvPr>
          <p:cNvSpPr txBox="1"/>
          <p:nvPr/>
        </p:nvSpPr>
        <p:spPr>
          <a:xfrm>
            <a:off x="2715823" y="6041116"/>
            <a:ext cx="68258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solidFill>
                  <a:srgbClr val="0070C0"/>
                </a:solidFill>
              </a:rPr>
              <a:t>Let’s Learn How Money is Made 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0F705D0-C606-0AFC-CFE0-EBFFE0C5BD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7537" y="3429000"/>
            <a:ext cx="3816455" cy="249574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E318970-2387-EA94-37F0-C11293379455}"/>
              </a:ext>
            </a:extLst>
          </p:cNvPr>
          <p:cNvSpPr txBox="1"/>
          <p:nvPr/>
        </p:nvSpPr>
        <p:spPr>
          <a:xfrm>
            <a:off x="958204" y="1023189"/>
            <a:ext cx="1083043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/>
          </a:p>
          <a:p>
            <a:endParaRPr lang="en-US" sz="2800" dirty="0"/>
          </a:p>
          <a:p>
            <a:r>
              <a:rPr lang="en-US" sz="2800" dirty="0"/>
              <a:t>                   </a:t>
            </a:r>
            <a:r>
              <a:rPr lang="en-US" sz="2800" b="1" dirty="0"/>
              <a:t>If you follow 100 people from age 20 to 65, </a:t>
            </a:r>
          </a:p>
          <a:p>
            <a:r>
              <a:rPr lang="en-US" sz="2800" b="1" dirty="0"/>
              <a:t>         1=RICH  4= FINANCIALLY INDEPENDENT   95 = DEAD, BROKE,</a:t>
            </a:r>
          </a:p>
          <a:p>
            <a:r>
              <a:rPr lang="en-US" sz="2800" b="1" dirty="0"/>
              <a:t>                                               OR DEPENDENT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BD3961-0367-5CC6-368D-7F599FADD90B}"/>
              </a:ext>
            </a:extLst>
          </p:cNvPr>
          <p:cNvSpPr txBox="1"/>
          <p:nvPr/>
        </p:nvSpPr>
        <p:spPr>
          <a:xfrm>
            <a:off x="1461945" y="87839"/>
            <a:ext cx="1170651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accent1"/>
                </a:solidFill>
                <a:latin typeface="+mn-lt"/>
              </a:rPr>
              <a:t>Would you be surprised to know that you are </a:t>
            </a:r>
            <a:br>
              <a:rPr lang="en-US" sz="3600" b="1" dirty="0">
                <a:solidFill>
                  <a:schemeClr val="accent1"/>
                </a:solidFill>
                <a:latin typeface="+mn-lt"/>
              </a:rPr>
            </a:br>
            <a:r>
              <a:rPr lang="en-US" sz="3600" b="1" dirty="0">
                <a:solidFill>
                  <a:schemeClr val="accent1"/>
                </a:solidFill>
                <a:latin typeface="+mn-lt"/>
              </a:rPr>
              <a:t>             already doing what </a:t>
            </a:r>
            <a:r>
              <a:rPr lang="en-US" sz="3600" b="1" i="1" dirty="0">
                <a:solidFill>
                  <a:schemeClr val="accent1"/>
                </a:solidFill>
                <a:latin typeface="+mn-lt"/>
              </a:rPr>
              <a:t>we</a:t>
            </a:r>
            <a:r>
              <a:rPr lang="en-US" sz="3600" b="1" dirty="0">
                <a:solidFill>
                  <a:schemeClr val="accent1"/>
                </a:solidFill>
                <a:latin typeface="+mn-lt"/>
              </a:rPr>
              <a:t> do everyday, </a:t>
            </a:r>
            <a:br>
              <a:rPr lang="en-US" sz="3600" dirty="0">
                <a:solidFill>
                  <a:schemeClr val="accent1"/>
                </a:solidFill>
                <a:latin typeface="+mn-lt"/>
              </a:rPr>
            </a:br>
            <a:r>
              <a:rPr lang="en-US" sz="3600" dirty="0">
                <a:solidFill>
                  <a:schemeClr val="accent1"/>
                </a:solidFill>
                <a:latin typeface="+mn-lt"/>
              </a:rPr>
              <a:t>           </a:t>
            </a:r>
            <a:r>
              <a:rPr lang="en-US" sz="3600" b="1" i="1" dirty="0">
                <a:solidFill>
                  <a:srgbClr val="FF0000"/>
                </a:solidFill>
                <a:latin typeface="+mn-lt"/>
              </a:rPr>
              <a:t>BUT</a:t>
            </a:r>
            <a:r>
              <a:rPr lang="en-US" sz="3600" dirty="0">
                <a:solidFill>
                  <a:schemeClr val="accent1"/>
                </a:solidFill>
                <a:latin typeface="+mn-lt"/>
              </a:rPr>
              <a:t> </a:t>
            </a:r>
            <a:r>
              <a:rPr lang="en-US" sz="3600" b="1" i="1" dirty="0">
                <a:solidFill>
                  <a:schemeClr val="accent1"/>
                </a:solidFill>
                <a:latin typeface="+mn-lt"/>
              </a:rPr>
              <a:t>you</a:t>
            </a:r>
            <a:r>
              <a:rPr lang="en-US" sz="3600" b="1" dirty="0">
                <a:solidFill>
                  <a:schemeClr val="accent1"/>
                </a:solidFill>
                <a:latin typeface="+mn-lt"/>
              </a:rPr>
              <a:t> are not getting paid for it?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6561097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7659" y="1445908"/>
            <a:ext cx="7213600" cy="5436721"/>
          </a:xfrm>
          <a:prstGeom prst="rect">
            <a:avLst/>
          </a:prstGeom>
        </p:spPr>
      </p:pic>
      <p:sp>
        <p:nvSpPr>
          <p:cNvPr id="2" name="Rounded Rectangle 1"/>
          <p:cNvSpPr/>
          <p:nvPr/>
        </p:nvSpPr>
        <p:spPr>
          <a:xfrm>
            <a:off x="304800" y="173039"/>
            <a:ext cx="11582400" cy="1503363"/>
          </a:xfrm>
          <a:prstGeom prst="roundRect">
            <a:avLst/>
          </a:prstGeom>
          <a:solidFill>
            <a:srgbClr val="0070C0">
              <a:alpha val="52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2400495" y="248605"/>
            <a:ext cx="7391400" cy="1143000"/>
          </a:xfrm>
          <a:prstGeom prst="rect">
            <a:avLst/>
          </a:prstGeom>
          <a:noFill/>
          <a:effectLst>
            <a:innerShdw blurRad="63500" dist="76200" dir="13500000">
              <a:prstClr val="black">
                <a:alpha val="50000"/>
              </a:prstClr>
            </a:innerShdw>
          </a:effectLst>
        </p:spPr>
        <p:txBody>
          <a:bodyPr rtlCol="0"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5333"/>
              </a:lnSpc>
              <a:defRPr/>
            </a:pPr>
            <a:r>
              <a:rPr lang="en-US" sz="5400" dirty="0">
                <a:solidFill>
                  <a:schemeClr val="bg1"/>
                </a:solidFill>
                <a:latin typeface="Arial Rounded MT Bold" pitchFamily="34" charset="0"/>
              </a:rPr>
              <a:t>4 WAYS TO</a:t>
            </a:r>
            <a:br>
              <a:rPr lang="en-US" sz="4400" dirty="0">
                <a:solidFill>
                  <a:schemeClr val="bg1"/>
                </a:solidFill>
                <a:latin typeface="Arial Rounded MT Bold" pitchFamily="34" charset="0"/>
              </a:rPr>
            </a:br>
            <a:r>
              <a:rPr lang="en-US" sz="4400" dirty="0">
                <a:solidFill>
                  <a:schemeClr val="bg1"/>
                </a:solidFill>
                <a:latin typeface="Arial Rounded MT Bold" pitchFamily="34" charset="0"/>
              </a:rPr>
              <a:t>PRODUCE INCOME</a:t>
            </a:r>
            <a:endParaRPr lang="en-US" sz="24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5" name="TextBox 6"/>
          <p:cNvSpPr txBox="1">
            <a:spLocks noChangeArrowheads="1"/>
          </p:cNvSpPr>
          <p:nvPr/>
        </p:nvSpPr>
        <p:spPr bwMode="auto">
          <a:xfrm>
            <a:off x="3043388" y="1873678"/>
            <a:ext cx="2743200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en-US" b="1" dirty="0">
                <a:solidFill>
                  <a:srgbClr val="FF0000"/>
                </a:solidFill>
              </a:rPr>
              <a:t>95% US Population</a:t>
            </a:r>
          </a:p>
          <a:p>
            <a:pPr algn="ctr"/>
            <a:r>
              <a:rPr lang="en-US" altLang="en-US" b="1" dirty="0">
                <a:solidFill>
                  <a:srgbClr val="FF0000"/>
                </a:solidFill>
              </a:rPr>
              <a:t>5% Wealth</a:t>
            </a:r>
          </a:p>
        </p:txBody>
      </p:sp>
      <p:sp>
        <p:nvSpPr>
          <p:cNvPr id="6" name="TextBox 7"/>
          <p:cNvSpPr txBox="1">
            <a:spLocks noChangeArrowheads="1"/>
          </p:cNvSpPr>
          <p:nvPr/>
        </p:nvSpPr>
        <p:spPr bwMode="auto">
          <a:xfrm>
            <a:off x="6521647" y="1873678"/>
            <a:ext cx="2819400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en-US" b="1" dirty="0">
                <a:solidFill>
                  <a:srgbClr val="FF0000"/>
                </a:solidFill>
              </a:rPr>
              <a:t>5% US Population</a:t>
            </a:r>
          </a:p>
          <a:p>
            <a:pPr algn="ctr"/>
            <a:r>
              <a:rPr lang="en-US" altLang="en-US" b="1" dirty="0">
                <a:solidFill>
                  <a:srgbClr val="FF0000"/>
                </a:solidFill>
              </a:rPr>
              <a:t>95% Wealth</a:t>
            </a:r>
          </a:p>
        </p:txBody>
      </p:sp>
      <p:pic>
        <p:nvPicPr>
          <p:cNvPr id="7" name="Picture 6" descr="Cashflow-Quadrant (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098996">
            <a:off x="779317" y="380165"/>
            <a:ext cx="1484071" cy="244566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456251"/>
            <a:ext cx="679991" cy="318624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7212821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4" descr="http://www.estherlouise.com/blogarchive/wp-content/uploads/2011/01/whitney-rich-88-cop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0" r="5598" b="11203"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9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6075" y="6418349"/>
            <a:ext cx="685800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14" descr="http://www.glassdoor.com/blog/wp-content/uploads/16716735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5"/>
          <p:cNvSpPr/>
          <p:nvPr/>
        </p:nvSpPr>
        <p:spPr>
          <a:xfrm>
            <a:off x="1727200" y="76200"/>
            <a:ext cx="3032125" cy="2895600"/>
          </a:xfrm>
          <a:prstGeom prst="ellipse">
            <a:avLst/>
          </a:prstGeom>
          <a:noFill/>
          <a:ln w="101600">
            <a:solidFill>
              <a:srgbClr val="0099FF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7924800" y="762000"/>
            <a:ext cx="1524000" cy="1524000"/>
          </a:xfrm>
          <a:prstGeom prst="ellipse">
            <a:avLst/>
          </a:prstGeom>
          <a:noFill/>
          <a:ln w="76200">
            <a:solidFill>
              <a:srgbClr val="FF0000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443" name="TextBox 10"/>
          <p:cNvSpPr txBox="1">
            <a:spLocks noChangeArrowheads="1"/>
          </p:cNvSpPr>
          <p:nvPr/>
        </p:nvSpPr>
        <p:spPr bwMode="auto">
          <a:xfrm>
            <a:off x="2096656" y="1118457"/>
            <a:ext cx="23622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en-US" sz="4800" b="1" dirty="0">
                <a:solidFill>
                  <a:srgbClr val="0070C0"/>
                </a:solidFill>
              </a:rPr>
              <a:t>Dreams</a:t>
            </a:r>
            <a:endParaRPr lang="en-GB" altLang="en-US" sz="4800" b="1" dirty="0">
              <a:solidFill>
                <a:srgbClr val="0070C0"/>
              </a:solidFill>
            </a:endParaRPr>
          </a:p>
        </p:txBody>
      </p:sp>
      <p:sp>
        <p:nvSpPr>
          <p:cNvPr id="18444" name="TextBox 11"/>
          <p:cNvSpPr txBox="1">
            <a:spLocks noChangeArrowheads="1"/>
          </p:cNvSpPr>
          <p:nvPr/>
        </p:nvSpPr>
        <p:spPr bwMode="auto">
          <a:xfrm>
            <a:off x="8204093" y="1068945"/>
            <a:ext cx="9906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en-US" sz="4800" b="1" dirty="0">
                <a:solidFill>
                  <a:srgbClr val="FF0000"/>
                </a:solidFill>
              </a:rPr>
              <a:t>$$</a:t>
            </a:r>
            <a:endParaRPr lang="en-GB" altLang="en-US" sz="4800" b="1" dirty="0">
              <a:solidFill>
                <a:srgbClr val="FF000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1" y="6456251"/>
            <a:ext cx="679991" cy="318624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7012669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51301"/>
            <a:ext cx="12192000" cy="2832100"/>
          </a:xfrm>
          <a:prstGeom prst="rect">
            <a:avLst/>
          </a:prstGeom>
        </p:spPr>
      </p:pic>
      <p:sp>
        <p:nvSpPr>
          <p:cNvPr id="11" name="TextBox 3"/>
          <p:cNvSpPr txBox="1">
            <a:spLocks noChangeArrowheads="1"/>
          </p:cNvSpPr>
          <p:nvPr/>
        </p:nvSpPr>
        <p:spPr bwMode="auto">
          <a:xfrm>
            <a:off x="1472338" y="152514"/>
            <a:ext cx="924083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en-US" sz="6000" dirty="0">
                <a:solidFill>
                  <a:srgbClr val="0070C0"/>
                </a:solidFill>
                <a:latin typeface="Arial Rounded MT Bold" pitchFamily="34" charset="0"/>
                <a:cs typeface="FrankRuehl" pitchFamily="34" charset="-79"/>
              </a:rPr>
              <a:t>45 YEAR PLAN</a:t>
            </a:r>
          </a:p>
        </p:txBody>
      </p:sp>
      <p:grpSp>
        <p:nvGrpSpPr>
          <p:cNvPr id="12" name="Group 27"/>
          <p:cNvGrpSpPr>
            <a:grpSpLocks/>
          </p:cNvGrpSpPr>
          <p:nvPr/>
        </p:nvGrpSpPr>
        <p:grpSpPr bwMode="auto">
          <a:xfrm>
            <a:off x="1432725" y="1677587"/>
            <a:ext cx="9394909" cy="4799413"/>
            <a:chOff x="514445" y="2375647"/>
            <a:chExt cx="7731418" cy="3948953"/>
          </a:xfrm>
        </p:grpSpPr>
        <p:sp>
          <p:nvSpPr>
            <p:cNvPr id="13" name="TextBox 20"/>
            <p:cNvSpPr txBox="1">
              <a:spLocks noChangeArrowheads="1"/>
            </p:cNvSpPr>
            <p:nvPr/>
          </p:nvSpPr>
          <p:spPr bwMode="auto">
            <a:xfrm>
              <a:off x="3439865" y="4984378"/>
              <a:ext cx="2367652" cy="4305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/>
              <a:r>
                <a:rPr lang="en-US" altLang="en-US" sz="2800" b="1" dirty="0">
                  <a:solidFill>
                    <a:srgbClr val="FF0000"/>
                  </a:solidFill>
                </a:rPr>
                <a:t>Time</a:t>
              </a:r>
            </a:p>
          </p:txBody>
        </p:sp>
        <p:sp>
          <p:nvSpPr>
            <p:cNvPr id="14" name="TextBox 21"/>
            <p:cNvSpPr txBox="1">
              <a:spLocks noChangeArrowheads="1"/>
            </p:cNvSpPr>
            <p:nvPr/>
          </p:nvSpPr>
          <p:spPr bwMode="auto">
            <a:xfrm rot="16200000">
              <a:off x="-36090" y="3369011"/>
              <a:ext cx="1531648" cy="430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/>
              <a:r>
                <a:rPr lang="en-US" altLang="en-US" sz="2800" b="1" dirty="0">
                  <a:solidFill>
                    <a:srgbClr val="FF0000"/>
                  </a:solidFill>
                </a:rPr>
                <a:t>Income</a:t>
              </a:r>
            </a:p>
          </p:txBody>
        </p:sp>
        <p:grpSp>
          <p:nvGrpSpPr>
            <p:cNvPr id="15" name="Group 26"/>
            <p:cNvGrpSpPr>
              <a:grpSpLocks/>
            </p:cNvGrpSpPr>
            <p:nvPr/>
          </p:nvGrpSpPr>
          <p:grpSpPr bwMode="auto">
            <a:xfrm>
              <a:off x="914947" y="2375647"/>
              <a:ext cx="7330916" cy="3948953"/>
              <a:chOff x="1905454" y="2894569"/>
              <a:chExt cx="6084660" cy="3277631"/>
            </a:xfrm>
          </p:grpSpPr>
          <p:cxnSp>
            <p:nvCxnSpPr>
              <p:cNvPr id="16" name="Straight Connector 15"/>
              <p:cNvCxnSpPr/>
              <p:nvPr/>
            </p:nvCxnSpPr>
            <p:spPr>
              <a:xfrm>
                <a:off x="6271968" y="4323922"/>
                <a:ext cx="1337361" cy="0"/>
              </a:xfrm>
              <a:prstGeom prst="line">
                <a:avLst/>
              </a:prstGeom>
              <a:ln w="412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7" name="Group 25"/>
              <p:cNvGrpSpPr>
                <a:grpSpLocks/>
              </p:cNvGrpSpPr>
              <p:nvPr/>
            </p:nvGrpSpPr>
            <p:grpSpPr bwMode="auto">
              <a:xfrm>
                <a:off x="1905454" y="2894569"/>
                <a:ext cx="6084660" cy="3277631"/>
                <a:chOff x="1905454" y="2894569"/>
                <a:chExt cx="6084660" cy="3277631"/>
              </a:xfrm>
            </p:grpSpPr>
            <p:sp>
              <p:nvSpPr>
                <p:cNvPr id="18" name="Arc 17"/>
                <p:cNvSpPr/>
                <p:nvPr/>
              </p:nvSpPr>
              <p:spPr>
                <a:xfrm flipH="1">
                  <a:off x="2133600" y="3276600"/>
                  <a:ext cx="5562600" cy="2895600"/>
                </a:xfrm>
                <a:prstGeom prst="arc">
                  <a:avLst>
                    <a:gd name="adj1" fmla="val 16148052"/>
                    <a:gd name="adj2" fmla="val 13533"/>
                  </a:avLst>
                </a:prstGeom>
                <a:ln w="3810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cene3d>
                  <a:camera prst="orthographicFront">
                    <a:rot lat="0" lon="21599994" rev="0"/>
                  </a:camera>
                  <a:lightRig rig="threePt" dir="t"/>
                </a:scene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9" name="Straight Connector 18"/>
                <p:cNvCxnSpPr/>
                <p:nvPr/>
              </p:nvCxnSpPr>
              <p:spPr>
                <a:xfrm>
                  <a:off x="4926703" y="3279980"/>
                  <a:ext cx="1337360" cy="0"/>
                </a:xfrm>
                <a:prstGeom prst="line">
                  <a:avLst/>
                </a:prstGeom>
                <a:ln w="41275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19"/>
                <p:cNvCxnSpPr/>
                <p:nvPr/>
              </p:nvCxnSpPr>
              <p:spPr>
                <a:xfrm>
                  <a:off x="5713307" y="3797494"/>
                  <a:ext cx="1070696" cy="0"/>
                </a:xfrm>
                <a:prstGeom prst="line">
                  <a:avLst/>
                </a:prstGeom>
                <a:ln w="3810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cene3d>
                  <a:camera prst="orthographicFront">
                    <a:rot lat="0" lon="0" rev="16200000"/>
                  </a:camera>
                  <a:lightRig rig="threePt" dir="t"/>
                </a:scene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Straight Connector 20"/>
                <p:cNvCxnSpPr/>
                <p:nvPr/>
              </p:nvCxnSpPr>
              <p:spPr>
                <a:xfrm>
                  <a:off x="1905454" y="5028718"/>
                  <a:ext cx="6084660" cy="0"/>
                </a:xfrm>
                <a:prstGeom prst="line">
                  <a:avLst/>
                </a:prstGeom>
                <a:ln w="34925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Connector 21"/>
                <p:cNvCxnSpPr/>
                <p:nvPr/>
              </p:nvCxnSpPr>
              <p:spPr>
                <a:xfrm flipV="1">
                  <a:off x="1912042" y="2894569"/>
                  <a:ext cx="0" cy="2148640"/>
                </a:xfrm>
                <a:prstGeom prst="line">
                  <a:avLst/>
                </a:prstGeom>
                <a:ln w="34925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1" y="6456251"/>
            <a:ext cx="679991" cy="318624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3586229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0"/>
            <a:ext cx="93726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chemeClr val="bg1"/>
                </a:solidFill>
              </a:rPr>
              <a:t>The Secret of Success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72261" y="2819400"/>
            <a:ext cx="7289800" cy="1117600"/>
          </a:xfrm>
          <a:solidFill>
            <a:schemeClr val="bg1"/>
          </a:solidFill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US" sz="60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</a:t>
            </a:r>
            <a:r>
              <a:rPr lang="en-US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----------</a:t>
            </a:r>
            <a:r>
              <a:rPr lang="en-US" sz="5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Vehicle</a:t>
            </a:r>
            <a:r>
              <a:rPr lang="en-US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---------</a:t>
            </a:r>
            <a:r>
              <a:rPr lang="en-US" sz="60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29629" y="5334040"/>
            <a:ext cx="830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/>
              <a:t>   </a:t>
            </a:r>
            <a:r>
              <a:rPr lang="en-US" sz="3200" b="1" i="1" dirty="0">
                <a:solidFill>
                  <a:schemeClr val="bg1"/>
                </a:solidFill>
              </a:rPr>
              <a:t>What is YOUR Prime Motivating Factor?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3375" y="6456251"/>
            <a:ext cx="679991" cy="318624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7205636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6211"/>
            <a:ext cx="12192000" cy="7192812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6780"/>
                    </a14:imgEffect>
                    <a14:imgEffect>
                      <a14:brightnessContrast bright="48000" contrast="-4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333" t="667" r="24167" b="-667"/>
          <a:stretch/>
        </p:blipFill>
        <p:spPr>
          <a:xfrm>
            <a:off x="2245870" y="890619"/>
            <a:ext cx="7829329" cy="5200651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3238501" y="3314700"/>
            <a:ext cx="5772151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238501" y="4286251"/>
            <a:ext cx="5772151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Freeform 20"/>
          <p:cNvSpPr/>
          <p:nvPr/>
        </p:nvSpPr>
        <p:spPr>
          <a:xfrm>
            <a:off x="3809999" y="2857542"/>
            <a:ext cx="4701048" cy="1849817"/>
          </a:xfrm>
          <a:custGeom>
            <a:avLst/>
            <a:gdLst>
              <a:gd name="connsiteX0" fmla="*/ 0 w 6268064"/>
              <a:gd name="connsiteY0" fmla="*/ 2374625 h 2463209"/>
              <a:gd name="connsiteX1" fmla="*/ 1091380 w 6268064"/>
              <a:gd name="connsiteY1" fmla="*/ 135 h 2463209"/>
              <a:gd name="connsiteX2" fmla="*/ 2507225 w 6268064"/>
              <a:gd name="connsiteY2" fmla="*/ 2463116 h 2463209"/>
              <a:gd name="connsiteX3" fmla="*/ 3672348 w 6268064"/>
              <a:gd name="connsiteY3" fmla="*/ 103374 h 2463209"/>
              <a:gd name="connsiteX4" fmla="*/ 5058696 w 6268064"/>
              <a:gd name="connsiteY4" fmla="*/ 2448367 h 2463209"/>
              <a:gd name="connsiteX5" fmla="*/ 6268064 w 6268064"/>
              <a:gd name="connsiteY5" fmla="*/ 59128 h 2463209"/>
              <a:gd name="connsiteX0" fmla="*/ 0 w 6268064"/>
              <a:gd name="connsiteY0" fmla="*/ 2377932 h 2466423"/>
              <a:gd name="connsiteX1" fmla="*/ 1091380 w 6268064"/>
              <a:gd name="connsiteY1" fmla="*/ 3442 h 2466423"/>
              <a:gd name="connsiteX2" fmla="*/ 2507225 w 6268064"/>
              <a:gd name="connsiteY2" fmla="*/ 2466423 h 2466423"/>
              <a:gd name="connsiteX3" fmla="*/ 3702828 w 6268064"/>
              <a:gd name="connsiteY3" fmla="*/ 1 h 2466423"/>
              <a:gd name="connsiteX4" fmla="*/ 5058696 w 6268064"/>
              <a:gd name="connsiteY4" fmla="*/ 2451674 h 2466423"/>
              <a:gd name="connsiteX5" fmla="*/ 6268064 w 6268064"/>
              <a:gd name="connsiteY5" fmla="*/ 62435 h 2466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68064" h="2466423">
                <a:moveTo>
                  <a:pt x="0" y="2377932"/>
                </a:moveTo>
                <a:cubicBezTo>
                  <a:pt x="336754" y="1183313"/>
                  <a:pt x="673509" y="-11306"/>
                  <a:pt x="1091380" y="3442"/>
                </a:cubicBezTo>
                <a:cubicBezTo>
                  <a:pt x="1509251" y="18190"/>
                  <a:pt x="2071984" y="2466997"/>
                  <a:pt x="2507225" y="2466423"/>
                </a:cubicBezTo>
                <a:cubicBezTo>
                  <a:pt x="2942466" y="2465850"/>
                  <a:pt x="3277583" y="2459"/>
                  <a:pt x="3702828" y="1"/>
                </a:cubicBezTo>
                <a:cubicBezTo>
                  <a:pt x="4128073" y="-2457"/>
                  <a:pt x="4631157" y="2441268"/>
                  <a:pt x="5058696" y="2451674"/>
                </a:cubicBezTo>
                <a:cubicBezTo>
                  <a:pt x="5486235" y="2462080"/>
                  <a:pt x="6002593" y="286119"/>
                  <a:pt x="6268064" y="62435"/>
                </a:cubicBezTo>
              </a:path>
            </a:pathLst>
          </a:custGeom>
          <a:noFill/>
          <a:ln w="762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44546A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itle 23"/>
          <p:cNvSpPr txBox="1">
            <a:spLocks/>
          </p:cNvSpPr>
          <p:nvPr/>
        </p:nvSpPr>
        <p:spPr bwMode="auto">
          <a:xfrm>
            <a:off x="3038475" y="1192415"/>
            <a:ext cx="6172200" cy="1091011"/>
          </a:xfrm>
          <a:prstGeom prst="rect">
            <a:avLst/>
          </a:prstGeom>
          <a:solidFill>
            <a:schemeClr val="bg1">
              <a:alpha val="57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68580" tIns="34291" rIns="68580" bIns="34291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51" b="1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Looking Zone</a:t>
            </a:r>
            <a:endParaRPr kumimoji="0" lang="en-US" sz="405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10" y="6564776"/>
            <a:ext cx="679991" cy="318624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795741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22C04-864D-9E9C-6B56-A8C38AF85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081853" cy="1325563"/>
          </a:xfrm>
        </p:spPr>
        <p:txBody>
          <a:bodyPr>
            <a:normAutofit fontScale="90000"/>
          </a:bodyPr>
          <a:lstStyle/>
          <a:p>
            <a:r>
              <a:rPr lang="en-US" sz="5400" b="1" dirty="0">
                <a:solidFill>
                  <a:srgbClr val="FF0000"/>
                </a:solidFill>
              </a:rPr>
              <a:t>                    </a:t>
            </a:r>
            <a:r>
              <a:rPr lang="en-US" sz="5400" b="1" dirty="0">
                <a:solidFill>
                  <a:srgbClr val="FF0000"/>
                </a:solidFill>
                <a:latin typeface="+mn-lt"/>
              </a:rPr>
              <a:t>TRENDING TODAY</a:t>
            </a:r>
            <a:br>
              <a:rPr lang="en-US" sz="5400" b="1" dirty="0">
                <a:solidFill>
                  <a:srgbClr val="FF0000"/>
                </a:solidFill>
                <a:latin typeface="+mn-lt"/>
              </a:rPr>
            </a:br>
            <a:r>
              <a:rPr lang="en-US" b="1" dirty="0">
                <a:solidFill>
                  <a:schemeClr val="accent1"/>
                </a:solidFill>
                <a:latin typeface="Baskerville Old Face" panose="02020602080505020303" pitchFamily="18" charset="0"/>
              </a:rPr>
              <a:t>  HEALTH and CROSS BORDER E-COMMERCE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D2B817-4C48-F609-5F22-0ED3CECDA9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033" y="1690688"/>
            <a:ext cx="7315628" cy="482553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4A1FA07-F354-2852-D977-86718296D9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4601" y="2326315"/>
            <a:ext cx="4559820" cy="379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7947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3E09D-4F59-A959-B104-33F7B063B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8805FEE-C107-B901-93F1-ADD135AC72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64626"/>
          </a:xfrm>
        </p:spPr>
      </p:pic>
    </p:spTree>
    <p:extLst>
      <p:ext uri="{BB962C8B-B14F-4D97-AF65-F5344CB8AC3E}">
        <p14:creationId xmlns:p14="http://schemas.microsoft.com/office/powerpoint/2010/main" val="25931254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AB97DFB-3FCF-4997-6E7A-1A1DE20FBA9F}"/>
              </a:ext>
            </a:extLst>
          </p:cNvPr>
          <p:cNvSpPr txBox="1"/>
          <p:nvPr/>
        </p:nvSpPr>
        <p:spPr>
          <a:xfrm>
            <a:off x="3100551" y="178676"/>
            <a:ext cx="625273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i="1" spc="300" dirty="0">
                <a:solidFill>
                  <a:schemeClr val="bg1"/>
                </a:solidFill>
                <a:latin typeface="Snell Roundhand" panose="02000603080000090004" pitchFamily="2" charset="77"/>
              </a:rPr>
              <a:t>The</a:t>
            </a:r>
            <a:r>
              <a:rPr lang="en-US" sz="5400" i="1" spc="300" dirty="0">
                <a:solidFill>
                  <a:schemeClr val="bg1"/>
                </a:solidFill>
              </a:rPr>
              <a:t> </a:t>
            </a:r>
            <a:r>
              <a:rPr lang="en-US" sz="5400" i="1" spc="300" dirty="0">
                <a:solidFill>
                  <a:schemeClr val="bg1"/>
                </a:solidFill>
                <a:latin typeface="+mj-lt"/>
              </a:rPr>
              <a:t>OPPORTUNITY</a:t>
            </a:r>
            <a:r>
              <a:rPr lang="en-US" sz="5400" i="1" spc="3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14F763-AEBD-9164-0DB9-2450F18D2864}"/>
              </a:ext>
            </a:extLst>
          </p:cNvPr>
          <p:cNvSpPr txBox="1"/>
          <p:nvPr/>
        </p:nvSpPr>
        <p:spPr>
          <a:xfrm>
            <a:off x="3296787" y="1373015"/>
            <a:ext cx="7773090" cy="36317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Snell Roundhand" panose="02000603080000090004" pitchFamily="2" charset="77"/>
              </a:rPr>
              <a:t>About</a:t>
            </a:r>
            <a:r>
              <a:rPr lang="en-US" sz="3600" dirty="0">
                <a:solidFill>
                  <a:schemeClr val="bg1"/>
                </a:solidFill>
              </a:rPr>
              <a:t> THREE International</a:t>
            </a:r>
          </a:p>
          <a:p>
            <a:endParaRPr lang="en-US" sz="1000" dirty="0">
              <a:solidFill>
                <a:schemeClr val="bg1"/>
              </a:solidFill>
            </a:endParaRPr>
          </a:p>
          <a:p>
            <a:r>
              <a:rPr lang="en-US" sz="2800" dirty="0">
                <a:solidFill>
                  <a:schemeClr val="bg1"/>
                </a:solidFill>
                <a:latin typeface="Snell Roundhand" panose="02000603080000090004" pitchFamily="2" charset="77"/>
              </a:rPr>
              <a:t>Our</a:t>
            </a:r>
            <a:r>
              <a:rPr lang="en-US" sz="2800" dirty="0">
                <a:solidFill>
                  <a:schemeClr val="bg1"/>
                </a:solidFill>
              </a:rPr>
              <a:t> Foundation:</a:t>
            </a:r>
          </a:p>
          <a:p>
            <a:r>
              <a:rPr lang="en-US" sz="2400" dirty="0">
                <a:solidFill>
                  <a:schemeClr val="bg1"/>
                </a:solidFill>
              </a:rPr>
              <a:t>Founded Based on a Collaborative Effort From a Group of </a:t>
            </a:r>
          </a:p>
          <a:p>
            <a:r>
              <a:rPr lang="en-US" sz="2400" dirty="0">
                <a:solidFill>
                  <a:schemeClr val="bg1"/>
                </a:solidFill>
              </a:rPr>
              <a:t>Experienced International Business Builders.</a:t>
            </a:r>
          </a:p>
          <a:p>
            <a:endParaRPr lang="en-US" sz="1000" dirty="0">
              <a:solidFill>
                <a:schemeClr val="bg1"/>
              </a:solidFill>
            </a:endParaRPr>
          </a:p>
          <a:p>
            <a:pPr marL="742950" lvl="1" indent="-285750">
              <a:buFont typeface="Wingdings" pitchFamily="2" charset="2"/>
              <a:buChar char="v"/>
            </a:pPr>
            <a:r>
              <a:rPr lang="en-US" sz="2400" dirty="0">
                <a:solidFill>
                  <a:schemeClr val="bg1"/>
                </a:solidFill>
              </a:rPr>
              <a:t>Headquartered in Lehi, Utah USA</a:t>
            </a:r>
          </a:p>
          <a:p>
            <a:pPr marL="742950" lvl="1" indent="-285750">
              <a:buFont typeface="Wingdings" pitchFamily="2" charset="2"/>
              <a:buChar char="v"/>
            </a:pPr>
            <a:r>
              <a:rPr lang="en-US" sz="2400" dirty="0">
                <a:solidFill>
                  <a:schemeClr val="bg1"/>
                </a:solidFill>
              </a:rPr>
              <a:t>Launched on May 2023</a:t>
            </a:r>
          </a:p>
          <a:p>
            <a:pPr marL="742950" lvl="1" indent="-285750">
              <a:buFont typeface="Wingdings" pitchFamily="2" charset="2"/>
              <a:buChar char="v"/>
            </a:pPr>
            <a:r>
              <a:rPr lang="en-US" sz="2400" dirty="0">
                <a:solidFill>
                  <a:schemeClr val="bg1"/>
                </a:solidFill>
              </a:rPr>
              <a:t>Currently Have Offices in Hong Kong and Indonesia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E35BD3-F35C-B141-94F7-1E0ECFC9D7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551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947F0A-5D8F-C14D-8234-90D2EF3FBD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7520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Content Placeholder 30">
            <a:extLst>
              <a:ext uri="{FF2B5EF4-FFF2-40B4-BE49-F238E27FC236}">
                <a16:creationId xmlns:a16="http://schemas.microsoft.com/office/drawing/2014/main" id="{A522B44B-AF2D-C546-B7C8-DAF8323D09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F376C35-8AE2-6073-5732-1028468FEB00}"/>
              </a:ext>
            </a:extLst>
          </p:cNvPr>
          <p:cNvSpPr txBox="1"/>
          <p:nvPr/>
        </p:nvSpPr>
        <p:spPr>
          <a:xfrm>
            <a:off x="1668990" y="5008567"/>
            <a:ext cx="1742465" cy="5457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Helvetica" pitchFamily="2" charset="0"/>
                <a:cs typeface="Times New Roman" panose="02020603050405020304" pitchFamily="18" charset="0"/>
              </a:rPr>
              <a:t>DANIEL PICOU</a:t>
            </a:r>
          </a:p>
          <a:p>
            <a:pPr marL="0" marR="0" indent="0" algn="ctr" defTabSz="24384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200" u="none" strike="noStrike" cap="none" spc="0" normalizeH="0" baseline="0" dirty="0">
                <a:ln>
                  <a:noFill/>
                </a:ln>
                <a:solidFill>
                  <a:srgbClr val="FFC000"/>
                </a:solidFill>
                <a:effectLst/>
                <a:uFillTx/>
                <a:latin typeface="Helvetica" pitchFamily="2" charset="0"/>
                <a:sym typeface="Canela Text Regular"/>
              </a:rPr>
              <a:t>Founder &amp; CEO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2347756-2F86-9F91-3B73-312A097F44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2752" y="2114427"/>
            <a:ext cx="2514943" cy="278799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C239C86-12A2-FEB5-4105-6346B4DF76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8331" y="2114428"/>
            <a:ext cx="2514942" cy="278799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530072E-645D-EBFD-20A5-4E9BA49098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5397" y="2114428"/>
            <a:ext cx="2514942" cy="278799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B0C65F3-4FD7-0FAA-226C-1075A0030DB7}"/>
              </a:ext>
            </a:extLst>
          </p:cNvPr>
          <p:cNvSpPr txBox="1"/>
          <p:nvPr/>
        </p:nvSpPr>
        <p:spPr>
          <a:xfrm>
            <a:off x="4576436" y="5008567"/>
            <a:ext cx="3023264" cy="5457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Helvetica" pitchFamily="2" charset="0"/>
                <a:cs typeface="Times New Roman" panose="02020603050405020304" pitchFamily="18" charset="0"/>
              </a:rPr>
              <a:t>DR. DAN GUBLER</a:t>
            </a:r>
          </a:p>
          <a:p>
            <a:pPr marL="0" marR="0" indent="0" algn="ctr" defTabSz="24384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dirty="0">
                <a:solidFill>
                  <a:srgbClr val="FFC000"/>
                </a:solidFill>
                <a:latin typeface="Helvetica" pitchFamily="2" charset="0"/>
              </a:rPr>
              <a:t>CHIEF SCIENTIFIC OFFICER</a:t>
            </a:r>
            <a:endParaRPr kumimoji="0" lang="en-US" sz="1200" u="none" strike="noStrike" cap="none" spc="0" normalizeH="0" baseline="0" dirty="0">
              <a:ln>
                <a:noFill/>
              </a:ln>
              <a:solidFill>
                <a:srgbClr val="FFC000"/>
              </a:solidFill>
              <a:effectLst/>
              <a:uFillTx/>
              <a:latin typeface="Helvetica" pitchFamily="2" charset="0"/>
              <a:sym typeface="Canela Text Regular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2FF1C66-73C8-2F41-A239-4727A19C06FA}"/>
              </a:ext>
            </a:extLst>
          </p:cNvPr>
          <p:cNvSpPr txBox="1"/>
          <p:nvPr/>
        </p:nvSpPr>
        <p:spPr>
          <a:xfrm>
            <a:off x="8344284" y="5008452"/>
            <a:ext cx="2356381" cy="5457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Helvetica" pitchFamily="2" charset="0"/>
                <a:cs typeface="Times New Roman" panose="02020603050405020304" pitchFamily="18" charset="0"/>
              </a:rPr>
              <a:t>TROY MOHR</a:t>
            </a:r>
          </a:p>
          <a:p>
            <a:pPr marL="0" marR="0" indent="0" algn="ctr" defTabSz="24384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200" u="none" strike="noStrike" cap="none" spc="0" normalizeH="0" baseline="0" dirty="0">
                <a:ln>
                  <a:noFill/>
                </a:ln>
                <a:solidFill>
                  <a:srgbClr val="FFC000"/>
                </a:solidFill>
                <a:effectLst/>
                <a:uFillTx/>
                <a:latin typeface="Helvetica" pitchFamily="2" charset="0"/>
                <a:sym typeface="Canela Text Regular"/>
              </a:rPr>
              <a:t>COO</a:t>
            </a:r>
          </a:p>
        </p:txBody>
      </p:sp>
    </p:spTree>
    <p:extLst>
      <p:ext uri="{BB962C8B-B14F-4D97-AF65-F5344CB8AC3E}">
        <p14:creationId xmlns:p14="http://schemas.microsoft.com/office/powerpoint/2010/main" val="710244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74B80CF-947E-4548-B0B5-76F2660DCC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6309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FFEF99-A586-FD40-8DCB-517DBF289A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7622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7102625-5F6F-FC47-8B7A-CB781DF84D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1853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7FAD488-B24E-2546-9020-6797D99A95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43" name="DR. TIMOTHY SCHNEIDER…"/>
          <p:cNvSpPr txBox="1"/>
          <p:nvPr/>
        </p:nvSpPr>
        <p:spPr>
          <a:xfrm>
            <a:off x="3065324" y="3539611"/>
            <a:ext cx="1856621" cy="5552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45720" bIns="45720"/>
          <a:lstStyle/>
          <a:p>
            <a:pPr algn="ctr">
              <a:lnSpc>
                <a:spcPct val="80000"/>
              </a:lnSpc>
              <a:spcBef>
                <a:spcPts val="550"/>
              </a:spcBef>
              <a:defRPr sz="2500">
                <a:latin typeface="Altform Bold"/>
                <a:ea typeface="Altform Bold"/>
                <a:cs typeface="Altform Bold"/>
                <a:sym typeface="Altform Bold"/>
              </a:defRPr>
            </a:pPr>
            <a:r>
              <a:rPr sz="1100" dirty="0">
                <a:solidFill>
                  <a:schemeClr val="bg1"/>
                </a:solidFill>
              </a:rPr>
              <a:t>DR. TIMOTHY</a:t>
            </a:r>
            <a:r>
              <a:rPr lang="en-US" sz="1100" dirty="0">
                <a:solidFill>
                  <a:schemeClr val="bg1"/>
                </a:solidFill>
              </a:rPr>
              <a:t> </a:t>
            </a:r>
            <a:r>
              <a:rPr sz="1100" dirty="0">
                <a:solidFill>
                  <a:schemeClr val="bg1"/>
                </a:solidFill>
              </a:rPr>
              <a:t>SCHNEIDER</a:t>
            </a:r>
          </a:p>
          <a:p>
            <a:pPr algn="ctr">
              <a:lnSpc>
                <a:spcPct val="80000"/>
              </a:lnSpc>
              <a:spcBef>
                <a:spcPts val="250"/>
              </a:spcBef>
              <a:defRPr sz="2000">
                <a:latin typeface="Altform Light"/>
                <a:ea typeface="Altform Light"/>
                <a:cs typeface="Altform Light"/>
                <a:sym typeface="Altform Light"/>
              </a:defRPr>
            </a:pPr>
            <a:r>
              <a:rPr sz="900" dirty="0">
                <a:solidFill>
                  <a:srgbClr val="FFC000"/>
                </a:solidFill>
              </a:rPr>
              <a:t>MD</a:t>
            </a:r>
            <a:r>
              <a:rPr lang="en-US" sz="900" dirty="0">
                <a:solidFill>
                  <a:srgbClr val="FFC000"/>
                </a:solidFill>
              </a:rPr>
              <a:t> | SAB Chair</a:t>
            </a:r>
            <a:endParaRPr sz="900" dirty="0">
              <a:solidFill>
                <a:srgbClr val="FFC000"/>
              </a:solidFill>
            </a:endParaRPr>
          </a:p>
        </p:txBody>
      </p:sp>
      <p:sp>
        <p:nvSpPr>
          <p:cNvPr id="347" name="DR. NAOKO YOSHIMURA…"/>
          <p:cNvSpPr txBox="1"/>
          <p:nvPr/>
        </p:nvSpPr>
        <p:spPr>
          <a:xfrm>
            <a:off x="9404315" y="6092942"/>
            <a:ext cx="1856622" cy="540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45720" bIns="45720"/>
          <a:lstStyle/>
          <a:p>
            <a:pPr algn="ctr">
              <a:lnSpc>
                <a:spcPct val="80000"/>
              </a:lnSpc>
              <a:spcBef>
                <a:spcPts val="550"/>
              </a:spcBef>
              <a:defRPr sz="2500">
                <a:latin typeface="Altform Bold"/>
                <a:ea typeface="Altform Bold"/>
                <a:cs typeface="Altform Bold"/>
                <a:sym typeface="Altform Bold"/>
              </a:defRPr>
            </a:pPr>
            <a:r>
              <a:rPr sz="1100" dirty="0">
                <a:solidFill>
                  <a:schemeClr val="bg1"/>
                </a:solidFill>
              </a:rPr>
              <a:t>DR. NAOKO</a:t>
            </a:r>
            <a:r>
              <a:rPr lang="en-US" sz="1100" dirty="0">
                <a:solidFill>
                  <a:schemeClr val="bg1"/>
                </a:solidFill>
              </a:rPr>
              <a:t> </a:t>
            </a:r>
            <a:r>
              <a:rPr sz="1100" dirty="0">
                <a:solidFill>
                  <a:schemeClr val="bg1"/>
                </a:solidFill>
              </a:rPr>
              <a:t>YOSHIMURA</a:t>
            </a:r>
          </a:p>
          <a:p>
            <a:pPr algn="ctr">
              <a:lnSpc>
                <a:spcPct val="80000"/>
              </a:lnSpc>
              <a:spcBef>
                <a:spcPts val="250"/>
              </a:spcBef>
              <a:defRPr sz="2000">
                <a:latin typeface="Altform Light"/>
                <a:ea typeface="Altform Light"/>
                <a:cs typeface="Altform Light"/>
                <a:sym typeface="Altform Light"/>
              </a:defRPr>
            </a:pPr>
            <a:r>
              <a:rPr sz="900" dirty="0">
                <a:solidFill>
                  <a:srgbClr val="FFC000"/>
                </a:solidFill>
              </a:rPr>
              <a:t>MD</a:t>
            </a:r>
          </a:p>
        </p:txBody>
      </p:sp>
      <p:sp>
        <p:nvSpPr>
          <p:cNvPr id="349" name="DR. DAN GUBLER…"/>
          <p:cNvSpPr txBox="1"/>
          <p:nvPr/>
        </p:nvSpPr>
        <p:spPr>
          <a:xfrm>
            <a:off x="928653" y="3536839"/>
            <a:ext cx="1877711" cy="683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45720" bIns="45720"/>
          <a:lstStyle/>
          <a:p>
            <a:pPr algn="ctr">
              <a:lnSpc>
                <a:spcPct val="80000"/>
              </a:lnSpc>
              <a:spcBef>
                <a:spcPts val="550"/>
              </a:spcBef>
              <a:defRPr sz="2500">
                <a:latin typeface="Altform Bold"/>
                <a:ea typeface="Altform Bold"/>
                <a:cs typeface="Altform Bold"/>
                <a:sym typeface="Altform Bold"/>
              </a:defRPr>
            </a:pPr>
            <a:r>
              <a:rPr sz="1100" dirty="0">
                <a:solidFill>
                  <a:schemeClr val="bg1"/>
                </a:solidFill>
              </a:rPr>
              <a:t>DR. DAN GUBLER</a:t>
            </a:r>
          </a:p>
          <a:p>
            <a:pPr algn="ctr">
              <a:lnSpc>
                <a:spcPct val="80000"/>
              </a:lnSpc>
              <a:spcBef>
                <a:spcPts val="250"/>
              </a:spcBef>
              <a:defRPr sz="2000">
                <a:latin typeface="Altform Light"/>
                <a:ea typeface="Altform Light"/>
                <a:cs typeface="Altform Light"/>
                <a:sym typeface="Altform Light"/>
              </a:defRPr>
            </a:pPr>
            <a:r>
              <a:rPr sz="900" dirty="0">
                <a:solidFill>
                  <a:srgbClr val="FFC000"/>
                </a:solidFill>
              </a:rPr>
              <a:t>Ph.D</a:t>
            </a:r>
            <a:r>
              <a:rPr lang="en-US" sz="900" dirty="0">
                <a:solidFill>
                  <a:srgbClr val="FFC000"/>
                </a:solidFill>
              </a:rPr>
              <a:t>.</a:t>
            </a:r>
            <a:r>
              <a:rPr sz="900" dirty="0">
                <a:solidFill>
                  <a:srgbClr val="FFC000"/>
                </a:solidFill>
              </a:rPr>
              <a:t> | Chief Scientific Officer</a:t>
            </a:r>
          </a:p>
        </p:txBody>
      </p:sp>
      <p:pic>
        <p:nvPicPr>
          <p:cNvPr id="7" name="Picture 6" descr="A person in a white coat and tie&#10;&#10;Description automatically generated">
            <a:extLst>
              <a:ext uri="{FF2B5EF4-FFF2-40B4-BE49-F238E27FC236}">
                <a16:creationId xmlns:a16="http://schemas.microsoft.com/office/drawing/2014/main" id="{1DB15FD4-0123-BB1B-1D34-3294C6BED06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98000"/>
          </a:blip>
          <a:stretch>
            <a:fillRect/>
          </a:stretch>
        </p:blipFill>
        <p:spPr>
          <a:xfrm>
            <a:off x="945051" y="1436059"/>
            <a:ext cx="1856621" cy="2054660"/>
          </a:xfrm>
          <a:prstGeom prst="rect">
            <a:avLst/>
          </a:prstGeom>
        </p:spPr>
      </p:pic>
      <p:pic>
        <p:nvPicPr>
          <p:cNvPr id="19" name="Picture 18" descr="A person in a white coat&#10;&#10;Description automatically generated">
            <a:extLst>
              <a:ext uri="{FF2B5EF4-FFF2-40B4-BE49-F238E27FC236}">
                <a16:creationId xmlns:a16="http://schemas.microsoft.com/office/drawing/2014/main" id="{939D4437-180F-83FE-90AB-6BC8F78EA99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98000"/>
          </a:blip>
          <a:stretch>
            <a:fillRect/>
          </a:stretch>
        </p:blipFill>
        <p:spPr>
          <a:xfrm>
            <a:off x="3044056" y="1436059"/>
            <a:ext cx="1856621" cy="2054660"/>
          </a:xfrm>
          <a:prstGeom prst="rect">
            <a:avLst/>
          </a:prstGeom>
        </p:spPr>
      </p:pic>
      <p:sp>
        <p:nvSpPr>
          <p:cNvPr id="12" name="DR. JAMES BAKER…">
            <a:extLst>
              <a:ext uri="{FF2B5EF4-FFF2-40B4-BE49-F238E27FC236}">
                <a16:creationId xmlns:a16="http://schemas.microsoft.com/office/drawing/2014/main" id="{5472E230-27DD-325B-1F50-4B8D0CCB872D}"/>
              </a:ext>
            </a:extLst>
          </p:cNvPr>
          <p:cNvSpPr txBox="1"/>
          <p:nvPr/>
        </p:nvSpPr>
        <p:spPr>
          <a:xfrm>
            <a:off x="5164081" y="3549071"/>
            <a:ext cx="1856621" cy="4219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45720" bIns="45720"/>
          <a:lstStyle/>
          <a:p>
            <a:pPr algn="ctr">
              <a:lnSpc>
                <a:spcPct val="80000"/>
              </a:lnSpc>
              <a:spcBef>
                <a:spcPts val="550"/>
              </a:spcBef>
              <a:defRPr sz="2500">
                <a:latin typeface="Altform Bold"/>
                <a:ea typeface="Altform Bold"/>
                <a:cs typeface="Altform Bold"/>
                <a:sym typeface="Altform Bold"/>
              </a:defRPr>
            </a:pPr>
            <a:r>
              <a:rPr sz="1100" dirty="0">
                <a:solidFill>
                  <a:schemeClr val="bg1"/>
                </a:solidFill>
              </a:rPr>
              <a:t>DR. JAMES BAKER</a:t>
            </a:r>
          </a:p>
          <a:p>
            <a:pPr algn="ctr">
              <a:lnSpc>
                <a:spcPct val="80000"/>
              </a:lnSpc>
              <a:spcBef>
                <a:spcPts val="250"/>
              </a:spcBef>
              <a:defRPr sz="2000">
                <a:latin typeface="Altform Light"/>
                <a:ea typeface="Altform Light"/>
                <a:cs typeface="Altform Light"/>
                <a:sym typeface="Altform Light"/>
              </a:defRPr>
            </a:pPr>
            <a:r>
              <a:rPr sz="900" dirty="0">
                <a:solidFill>
                  <a:srgbClr val="FFC000"/>
                </a:solidFill>
              </a:rPr>
              <a:t>DO, FACOI</a:t>
            </a:r>
          </a:p>
        </p:txBody>
      </p:sp>
      <p:pic>
        <p:nvPicPr>
          <p:cNvPr id="14" name="Picture 13" descr="A person in a white coat&#10;&#10;Description automatically generated">
            <a:extLst>
              <a:ext uri="{FF2B5EF4-FFF2-40B4-BE49-F238E27FC236}">
                <a16:creationId xmlns:a16="http://schemas.microsoft.com/office/drawing/2014/main" id="{6DDFA67A-6914-0561-4892-31DC08F972E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98000"/>
          </a:blip>
          <a:stretch>
            <a:fillRect/>
          </a:stretch>
        </p:blipFill>
        <p:spPr>
          <a:xfrm>
            <a:off x="5185101" y="1436060"/>
            <a:ext cx="1856621" cy="2054660"/>
          </a:xfrm>
          <a:prstGeom prst="rect">
            <a:avLst/>
          </a:prstGeom>
        </p:spPr>
      </p:pic>
      <p:sp>
        <p:nvSpPr>
          <p:cNvPr id="20" name="DR. JESSICA BORDON…">
            <a:extLst>
              <a:ext uri="{FF2B5EF4-FFF2-40B4-BE49-F238E27FC236}">
                <a16:creationId xmlns:a16="http://schemas.microsoft.com/office/drawing/2014/main" id="{15465BEB-8874-7D5D-E889-982BA17B038C}"/>
              </a:ext>
            </a:extLst>
          </p:cNvPr>
          <p:cNvSpPr txBox="1"/>
          <p:nvPr/>
        </p:nvSpPr>
        <p:spPr>
          <a:xfrm>
            <a:off x="7294617" y="3536839"/>
            <a:ext cx="1856621" cy="4463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45720" bIns="45720"/>
          <a:lstStyle/>
          <a:p>
            <a:pPr algn="ctr">
              <a:lnSpc>
                <a:spcPct val="80000"/>
              </a:lnSpc>
              <a:spcBef>
                <a:spcPts val="550"/>
              </a:spcBef>
              <a:defRPr sz="2500">
                <a:latin typeface="Altform Bold"/>
                <a:ea typeface="Altform Bold"/>
                <a:cs typeface="Altform Bold"/>
                <a:sym typeface="Altform Bold"/>
              </a:defRPr>
            </a:pPr>
            <a:r>
              <a:rPr sz="1100" dirty="0">
                <a:solidFill>
                  <a:schemeClr val="bg1"/>
                </a:solidFill>
              </a:rPr>
              <a:t>DR. JESSICA BORDON</a:t>
            </a:r>
          </a:p>
          <a:p>
            <a:pPr algn="ctr">
              <a:lnSpc>
                <a:spcPct val="80000"/>
              </a:lnSpc>
              <a:spcBef>
                <a:spcPts val="250"/>
              </a:spcBef>
              <a:defRPr sz="2000">
                <a:latin typeface="Altform Light"/>
                <a:ea typeface="Altform Light"/>
                <a:cs typeface="Altform Light"/>
                <a:sym typeface="Altform Light"/>
              </a:defRPr>
            </a:pPr>
            <a:r>
              <a:rPr sz="900" dirty="0">
                <a:solidFill>
                  <a:srgbClr val="FFC000"/>
                </a:solidFill>
              </a:rPr>
              <a:t>DPM, PA</a:t>
            </a:r>
          </a:p>
        </p:txBody>
      </p:sp>
      <p:pic>
        <p:nvPicPr>
          <p:cNvPr id="23" name="Picture 22" descr="A person wearing a white coat&#10;&#10;Description automatically generated">
            <a:extLst>
              <a:ext uri="{FF2B5EF4-FFF2-40B4-BE49-F238E27FC236}">
                <a16:creationId xmlns:a16="http://schemas.microsoft.com/office/drawing/2014/main" id="{62337FF4-7923-9BB0-7AB5-15C1A8EBE79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98000"/>
          </a:blip>
          <a:stretch>
            <a:fillRect/>
          </a:stretch>
        </p:blipFill>
        <p:spPr>
          <a:xfrm>
            <a:off x="7294616" y="1436059"/>
            <a:ext cx="1856621" cy="2054661"/>
          </a:xfrm>
          <a:prstGeom prst="rect">
            <a:avLst/>
          </a:prstGeom>
        </p:spPr>
      </p:pic>
      <p:sp>
        <p:nvSpPr>
          <p:cNvPr id="26" name="DR. LANA GALICIA…">
            <a:extLst>
              <a:ext uri="{FF2B5EF4-FFF2-40B4-BE49-F238E27FC236}">
                <a16:creationId xmlns:a16="http://schemas.microsoft.com/office/drawing/2014/main" id="{A75FCF57-62AB-869F-3891-EBB5AEE05587}"/>
              </a:ext>
            </a:extLst>
          </p:cNvPr>
          <p:cNvSpPr txBox="1"/>
          <p:nvPr/>
        </p:nvSpPr>
        <p:spPr>
          <a:xfrm>
            <a:off x="9423162" y="3538924"/>
            <a:ext cx="1856621" cy="540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45720" bIns="45720"/>
          <a:lstStyle/>
          <a:p>
            <a:pPr algn="ctr">
              <a:lnSpc>
                <a:spcPct val="80000"/>
              </a:lnSpc>
              <a:spcBef>
                <a:spcPts val="550"/>
              </a:spcBef>
              <a:defRPr sz="2500">
                <a:latin typeface="Altform Bold"/>
                <a:ea typeface="Altform Bold"/>
                <a:cs typeface="Altform Bold"/>
                <a:sym typeface="Altform Bold"/>
              </a:defRPr>
            </a:pPr>
            <a:r>
              <a:rPr sz="1100" dirty="0">
                <a:solidFill>
                  <a:schemeClr val="bg1"/>
                </a:solidFill>
              </a:rPr>
              <a:t>DR. LANA GALICIA</a:t>
            </a:r>
          </a:p>
          <a:p>
            <a:pPr algn="ctr">
              <a:lnSpc>
                <a:spcPct val="80000"/>
              </a:lnSpc>
              <a:spcBef>
                <a:spcPts val="250"/>
              </a:spcBef>
              <a:defRPr sz="2000">
                <a:latin typeface="Altform Light"/>
                <a:ea typeface="Altform Light"/>
                <a:cs typeface="Altform Light"/>
                <a:sym typeface="Altform Light"/>
              </a:defRPr>
            </a:pPr>
            <a:r>
              <a:rPr sz="900" dirty="0">
                <a:solidFill>
                  <a:srgbClr val="FFC000"/>
                </a:solidFill>
              </a:rPr>
              <a:t>MD</a:t>
            </a:r>
          </a:p>
        </p:txBody>
      </p:sp>
      <p:pic>
        <p:nvPicPr>
          <p:cNvPr id="30" name="Picture 29" descr="A person in a suit&#10;&#10;Description automatically generated">
            <a:extLst>
              <a:ext uri="{FF2B5EF4-FFF2-40B4-BE49-F238E27FC236}">
                <a16:creationId xmlns:a16="http://schemas.microsoft.com/office/drawing/2014/main" id="{7C7B760E-5B8B-E521-C7AD-6992B25B174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98000"/>
          </a:blip>
          <a:stretch>
            <a:fillRect/>
          </a:stretch>
        </p:blipFill>
        <p:spPr>
          <a:xfrm>
            <a:off x="936137" y="3971008"/>
            <a:ext cx="1856621" cy="2054661"/>
          </a:xfrm>
          <a:prstGeom prst="rect">
            <a:avLst/>
          </a:prstGeom>
        </p:spPr>
      </p:pic>
      <p:sp>
        <p:nvSpPr>
          <p:cNvPr id="31" name="DR. NAOKO YOSHIMURA…">
            <a:extLst>
              <a:ext uri="{FF2B5EF4-FFF2-40B4-BE49-F238E27FC236}">
                <a16:creationId xmlns:a16="http://schemas.microsoft.com/office/drawing/2014/main" id="{1DC43467-6ACA-310D-2B30-5A38B2011D17}"/>
              </a:ext>
            </a:extLst>
          </p:cNvPr>
          <p:cNvSpPr txBox="1"/>
          <p:nvPr/>
        </p:nvSpPr>
        <p:spPr>
          <a:xfrm>
            <a:off x="936136" y="6078193"/>
            <a:ext cx="1881408" cy="4219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45720" bIns="45720"/>
          <a:lstStyle/>
          <a:p>
            <a:pPr algn="ctr">
              <a:lnSpc>
                <a:spcPct val="80000"/>
              </a:lnSpc>
              <a:spcBef>
                <a:spcPts val="550"/>
              </a:spcBef>
              <a:defRPr sz="2500">
                <a:latin typeface="Altform Bold"/>
                <a:ea typeface="Altform Bold"/>
                <a:cs typeface="Altform Bold"/>
                <a:sym typeface="Altform Bold"/>
              </a:defRPr>
            </a:pPr>
            <a:r>
              <a:rPr sz="1100" dirty="0">
                <a:solidFill>
                  <a:schemeClr val="bg1"/>
                </a:solidFill>
              </a:rPr>
              <a:t>DR. </a:t>
            </a:r>
            <a:r>
              <a:rPr lang="en-US" sz="1100" dirty="0">
                <a:solidFill>
                  <a:schemeClr val="bg1"/>
                </a:solidFill>
              </a:rPr>
              <a:t>CHARLES GREENE</a:t>
            </a:r>
            <a:endParaRPr sz="1100" dirty="0">
              <a:solidFill>
                <a:schemeClr val="bg1"/>
              </a:solidFill>
            </a:endParaRPr>
          </a:p>
          <a:p>
            <a:pPr algn="ctr">
              <a:lnSpc>
                <a:spcPct val="80000"/>
              </a:lnSpc>
              <a:spcBef>
                <a:spcPts val="250"/>
              </a:spcBef>
              <a:defRPr sz="2000">
                <a:latin typeface="Altform Light"/>
                <a:ea typeface="Altform Light"/>
                <a:cs typeface="Altform Light"/>
                <a:sym typeface="Altform Light"/>
              </a:defRPr>
            </a:pPr>
            <a:r>
              <a:rPr sz="900" dirty="0">
                <a:solidFill>
                  <a:srgbClr val="FFC000"/>
                </a:solidFill>
              </a:rPr>
              <a:t>MD</a:t>
            </a:r>
            <a:r>
              <a:rPr lang="en-US" sz="900" dirty="0">
                <a:solidFill>
                  <a:srgbClr val="FFC000"/>
                </a:solidFill>
              </a:rPr>
              <a:t>, Ph.D.</a:t>
            </a:r>
            <a:endParaRPr sz="900" dirty="0">
              <a:solidFill>
                <a:srgbClr val="FFC000"/>
              </a:solidFill>
            </a:endParaRPr>
          </a:p>
        </p:txBody>
      </p:sp>
      <p:pic>
        <p:nvPicPr>
          <p:cNvPr id="34" name="Picture 33" descr="A person with long brown hair smiling&#10;&#10;Description automatically generated">
            <a:extLst>
              <a:ext uri="{FF2B5EF4-FFF2-40B4-BE49-F238E27FC236}">
                <a16:creationId xmlns:a16="http://schemas.microsoft.com/office/drawing/2014/main" id="{DD34D028-2CBB-3D67-49FC-90A405562021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98000"/>
          </a:blip>
          <a:stretch>
            <a:fillRect/>
          </a:stretch>
        </p:blipFill>
        <p:spPr>
          <a:xfrm>
            <a:off x="3051718" y="3971008"/>
            <a:ext cx="1856621" cy="2054661"/>
          </a:xfrm>
          <a:prstGeom prst="rect">
            <a:avLst/>
          </a:prstGeom>
        </p:spPr>
      </p:pic>
      <p:sp>
        <p:nvSpPr>
          <p:cNvPr id="35" name="DR. NAOKO YOSHIMURA…">
            <a:extLst>
              <a:ext uri="{FF2B5EF4-FFF2-40B4-BE49-F238E27FC236}">
                <a16:creationId xmlns:a16="http://schemas.microsoft.com/office/drawing/2014/main" id="{27DD0E92-3D31-AF6E-D536-C8B24EC1F7BB}"/>
              </a:ext>
            </a:extLst>
          </p:cNvPr>
          <p:cNvSpPr txBox="1"/>
          <p:nvPr/>
        </p:nvSpPr>
        <p:spPr>
          <a:xfrm>
            <a:off x="3051718" y="6078192"/>
            <a:ext cx="1856621" cy="5077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45720" bIns="45720"/>
          <a:lstStyle/>
          <a:p>
            <a:pPr algn="ctr">
              <a:lnSpc>
                <a:spcPct val="80000"/>
              </a:lnSpc>
              <a:spcBef>
                <a:spcPts val="550"/>
              </a:spcBef>
              <a:defRPr sz="2500">
                <a:latin typeface="Altform Bold"/>
                <a:ea typeface="Altform Bold"/>
                <a:cs typeface="Altform Bold"/>
                <a:sym typeface="Altform Bold"/>
              </a:defRPr>
            </a:pPr>
            <a:r>
              <a:rPr sz="1100" dirty="0">
                <a:solidFill>
                  <a:schemeClr val="bg1"/>
                </a:solidFill>
              </a:rPr>
              <a:t>DR. </a:t>
            </a:r>
            <a:r>
              <a:rPr lang="en-US" sz="1100" dirty="0">
                <a:solidFill>
                  <a:schemeClr val="bg1"/>
                </a:solidFill>
              </a:rPr>
              <a:t>CATHERINE MADAFFARI</a:t>
            </a:r>
            <a:endParaRPr sz="1100" dirty="0">
              <a:solidFill>
                <a:schemeClr val="bg1"/>
              </a:solidFill>
            </a:endParaRPr>
          </a:p>
          <a:p>
            <a:pPr algn="ctr">
              <a:lnSpc>
                <a:spcPct val="80000"/>
              </a:lnSpc>
              <a:spcBef>
                <a:spcPts val="250"/>
              </a:spcBef>
              <a:defRPr sz="2000">
                <a:latin typeface="Altform Light"/>
                <a:ea typeface="Altform Light"/>
                <a:cs typeface="Altform Light"/>
                <a:sym typeface="Altform Light"/>
              </a:defRPr>
            </a:pPr>
            <a:r>
              <a:rPr sz="900" dirty="0">
                <a:solidFill>
                  <a:srgbClr val="FFC000"/>
                </a:solidFill>
              </a:rPr>
              <a:t>MD</a:t>
            </a:r>
          </a:p>
        </p:txBody>
      </p:sp>
      <p:pic>
        <p:nvPicPr>
          <p:cNvPr id="36" name="Picture 35" descr="A person in a white coat with a red stethoscope around her neck&#10;&#10;Description automatically generated">
            <a:extLst>
              <a:ext uri="{FF2B5EF4-FFF2-40B4-BE49-F238E27FC236}">
                <a16:creationId xmlns:a16="http://schemas.microsoft.com/office/drawing/2014/main" id="{521CF9A9-4B0F-0A9E-9F91-D487C0F49487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98000"/>
          </a:blip>
          <a:stretch>
            <a:fillRect/>
          </a:stretch>
        </p:blipFill>
        <p:spPr>
          <a:xfrm>
            <a:off x="9404316" y="3985757"/>
            <a:ext cx="1856621" cy="2054660"/>
          </a:xfrm>
          <a:prstGeom prst="rect">
            <a:avLst/>
          </a:prstGeom>
        </p:spPr>
      </p:pic>
      <p:sp>
        <p:nvSpPr>
          <p:cNvPr id="37" name="DR. STEPHEN SABO…">
            <a:extLst>
              <a:ext uri="{FF2B5EF4-FFF2-40B4-BE49-F238E27FC236}">
                <a16:creationId xmlns:a16="http://schemas.microsoft.com/office/drawing/2014/main" id="{A1F334BB-F118-FE3F-00CB-3092850045BE}"/>
              </a:ext>
            </a:extLst>
          </p:cNvPr>
          <p:cNvSpPr txBox="1"/>
          <p:nvPr/>
        </p:nvSpPr>
        <p:spPr>
          <a:xfrm>
            <a:off x="7292629" y="6097849"/>
            <a:ext cx="1856619" cy="4972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45720" bIns="45720"/>
          <a:lstStyle/>
          <a:p>
            <a:pPr algn="ctr">
              <a:lnSpc>
                <a:spcPct val="80000"/>
              </a:lnSpc>
              <a:spcBef>
                <a:spcPts val="550"/>
              </a:spcBef>
              <a:defRPr sz="2500">
                <a:latin typeface="Altform Bold"/>
                <a:ea typeface="Altform Bold"/>
                <a:cs typeface="Altform Bold"/>
                <a:sym typeface="Altform Bold"/>
              </a:defRPr>
            </a:pPr>
            <a:r>
              <a:rPr sz="1100" dirty="0">
                <a:solidFill>
                  <a:schemeClr val="bg1"/>
                </a:solidFill>
              </a:rPr>
              <a:t>DR. STEPHEN SABO</a:t>
            </a:r>
          </a:p>
          <a:p>
            <a:pPr algn="ctr">
              <a:lnSpc>
                <a:spcPct val="80000"/>
              </a:lnSpc>
              <a:spcBef>
                <a:spcPts val="250"/>
              </a:spcBef>
              <a:defRPr sz="2000">
                <a:latin typeface="Altform Light"/>
                <a:ea typeface="Altform Light"/>
                <a:cs typeface="Altform Light"/>
                <a:sym typeface="Altform Light"/>
              </a:defRPr>
            </a:pPr>
            <a:r>
              <a:rPr sz="900" dirty="0">
                <a:solidFill>
                  <a:srgbClr val="FFC000"/>
                </a:solidFill>
              </a:rPr>
              <a:t>MD</a:t>
            </a:r>
          </a:p>
        </p:txBody>
      </p:sp>
      <p:pic>
        <p:nvPicPr>
          <p:cNvPr id="38" name="Picture 37" descr="A person in a white coat and glasses&#10;&#10;Description automatically generated">
            <a:extLst>
              <a:ext uri="{FF2B5EF4-FFF2-40B4-BE49-F238E27FC236}">
                <a16:creationId xmlns:a16="http://schemas.microsoft.com/office/drawing/2014/main" id="{B4AE6B22-AF7F-3786-EA90-E9E59A147537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98000"/>
          </a:blip>
          <a:stretch>
            <a:fillRect/>
          </a:stretch>
        </p:blipFill>
        <p:spPr>
          <a:xfrm>
            <a:off x="7292627" y="3978091"/>
            <a:ext cx="1856620" cy="205466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6A8C75C-A590-C7F0-D40F-EA9CE7A8C8C2}"/>
              </a:ext>
            </a:extLst>
          </p:cNvPr>
          <p:cNvSpPr/>
          <p:nvPr/>
        </p:nvSpPr>
        <p:spPr>
          <a:xfrm>
            <a:off x="9404131" y="1436059"/>
            <a:ext cx="1842818" cy="206227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erson in a white coat&#10;&#10;Description automatically generated">
            <a:extLst>
              <a:ext uri="{FF2B5EF4-FFF2-40B4-BE49-F238E27FC236}">
                <a16:creationId xmlns:a16="http://schemas.microsoft.com/office/drawing/2014/main" id="{E1654349-242F-B8A8-52BE-6D9A36670C5D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387" b="10716"/>
          <a:stretch/>
        </p:blipFill>
        <p:spPr>
          <a:xfrm>
            <a:off x="5182254" y="3971007"/>
            <a:ext cx="1836458" cy="2054661"/>
          </a:xfrm>
          <a:prstGeom prst="rect">
            <a:avLst/>
          </a:prstGeom>
        </p:spPr>
      </p:pic>
      <p:sp>
        <p:nvSpPr>
          <p:cNvPr id="6" name="DR. JESSICA BORDON…">
            <a:extLst>
              <a:ext uri="{FF2B5EF4-FFF2-40B4-BE49-F238E27FC236}">
                <a16:creationId xmlns:a16="http://schemas.microsoft.com/office/drawing/2014/main" id="{597FAA2A-9A12-FE92-6B3C-6C85658030A8}"/>
              </a:ext>
            </a:extLst>
          </p:cNvPr>
          <p:cNvSpPr txBox="1"/>
          <p:nvPr/>
        </p:nvSpPr>
        <p:spPr>
          <a:xfrm>
            <a:off x="5180941" y="6065961"/>
            <a:ext cx="1856621" cy="4463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45720" bIns="45720"/>
          <a:lstStyle/>
          <a:p>
            <a:pPr algn="ctr">
              <a:lnSpc>
                <a:spcPct val="80000"/>
              </a:lnSpc>
              <a:spcBef>
                <a:spcPts val="550"/>
              </a:spcBef>
              <a:defRPr sz="2500">
                <a:latin typeface="Altform Bold"/>
                <a:ea typeface="Altform Bold"/>
                <a:cs typeface="Altform Bold"/>
                <a:sym typeface="Altform Bold"/>
              </a:defRPr>
            </a:pPr>
            <a:r>
              <a:rPr lang="en-US" sz="1100" dirty="0">
                <a:solidFill>
                  <a:schemeClr val="bg1"/>
                </a:solidFill>
              </a:rPr>
              <a:t>PROFESSOR SASTIA PUTRI</a:t>
            </a:r>
            <a:endParaRPr sz="1100" dirty="0">
              <a:solidFill>
                <a:schemeClr val="bg1"/>
              </a:solidFill>
            </a:endParaRPr>
          </a:p>
          <a:p>
            <a:pPr algn="ctr">
              <a:lnSpc>
                <a:spcPct val="80000"/>
              </a:lnSpc>
              <a:spcBef>
                <a:spcPts val="250"/>
              </a:spcBef>
              <a:defRPr sz="2000">
                <a:latin typeface="Altform Light"/>
                <a:ea typeface="Altform Light"/>
                <a:cs typeface="Altform Light"/>
                <a:sym typeface="Altform Light"/>
              </a:defRPr>
            </a:pPr>
            <a:r>
              <a:rPr lang="en-US" sz="900" dirty="0">
                <a:solidFill>
                  <a:srgbClr val="FFC000"/>
                </a:solidFill>
              </a:rPr>
              <a:t>Ph. D.</a:t>
            </a:r>
            <a:endParaRPr sz="900" dirty="0">
              <a:solidFill>
                <a:srgbClr val="FFC000"/>
              </a:solidFill>
            </a:endParaRPr>
          </a:p>
        </p:txBody>
      </p:sp>
      <p:pic>
        <p:nvPicPr>
          <p:cNvPr id="27" name="Picture 26" descr="A person in a white lab coat&#10;&#10;Description automatically generated">
            <a:extLst>
              <a:ext uri="{FF2B5EF4-FFF2-40B4-BE49-F238E27FC236}">
                <a16:creationId xmlns:a16="http://schemas.microsoft.com/office/drawing/2014/main" id="{20836E47-5B54-31CB-8C5E-B49223882ED1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98000"/>
          </a:blip>
          <a:stretch>
            <a:fillRect/>
          </a:stretch>
        </p:blipFill>
        <p:spPr>
          <a:xfrm>
            <a:off x="9397229" y="1410140"/>
            <a:ext cx="1856621" cy="20546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70E9BAB-8B9F-39F9-F848-6819A7F9CA3E}"/>
              </a:ext>
            </a:extLst>
          </p:cNvPr>
          <p:cNvSpPr txBox="1"/>
          <p:nvPr/>
        </p:nvSpPr>
        <p:spPr>
          <a:xfrm>
            <a:off x="267845" y="263659"/>
            <a:ext cx="568937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spc="300" dirty="0">
                <a:solidFill>
                  <a:schemeClr val="bg1"/>
                </a:solidFill>
                <a:latin typeface="Snell Roundhand" panose="02000603080000090004" pitchFamily="2" charset="77"/>
              </a:rPr>
              <a:t>The</a:t>
            </a:r>
            <a:r>
              <a:rPr lang="en-US" sz="5400" spc="300" dirty="0">
                <a:solidFill>
                  <a:schemeClr val="bg1"/>
                </a:solidFill>
              </a:rPr>
              <a:t> </a:t>
            </a:r>
            <a:r>
              <a:rPr lang="en-US" sz="5400" i="1" spc="300" dirty="0">
                <a:solidFill>
                  <a:schemeClr val="bg1"/>
                </a:solidFill>
                <a:latin typeface="+mj-lt"/>
              </a:rPr>
              <a:t>THREE EDGE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A2127A8-33F2-EB4A-A0DF-24772723A9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0846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0D95D46-9609-1545-A56F-B69EFE6145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9732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AE1E91B-69DF-C240-8065-63057DB050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0804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E4C073-CA8B-4140-AAFF-5D4648E6E2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1544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C96D3C7-9E4B-A548-8659-EA12DCDCDF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289"/>
            <a:ext cx="12192000" cy="6880592"/>
          </a:xfrm>
          <a:prstGeom prst="rect">
            <a:avLst/>
          </a:prstGeom>
        </p:spPr>
      </p:pic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A3BBCED5-2313-8CA1-AFB5-ADB30924CC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388" y="1474580"/>
            <a:ext cx="2437492" cy="1272553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Ingredients_Serum-2_green.jpeg" descr="Ingredients_Serum-2_green.jpeg">
            <a:extLst>
              <a:ext uri="{FF2B5EF4-FFF2-40B4-BE49-F238E27FC236}">
                <a16:creationId xmlns:a16="http://schemas.microsoft.com/office/drawing/2014/main" id="{EFAD56AA-6617-5087-0326-FF610F35A7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248" r="2353"/>
          <a:stretch/>
        </p:blipFill>
        <p:spPr>
          <a:xfrm>
            <a:off x="7794347" y="1145858"/>
            <a:ext cx="4105104" cy="53517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Picture 10" descr="A person in a white top and green glasses talking on a cell phone&#10;&#10;Description automatically generated">
            <a:extLst>
              <a:ext uri="{FF2B5EF4-FFF2-40B4-BE49-F238E27FC236}">
                <a16:creationId xmlns:a16="http://schemas.microsoft.com/office/drawing/2014/main" id="{EA2AF458-82C5-04B2-6193-65778C27B8C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9848" t="7768" r="-867" b="5447"/>
          <a:stretch/>
        </p:blipFill>
        <p:spPr>
          <a:xfrm>
            <a:off x="5338454" y="4577876"/>
            <a:ext cx="1808311" cy="1428383"/>
          </a:xfrm>
          <a:prstGeom prst="rect">
            <a:avLst/>
          </a:prstGeom>
        </p:spPr>
      </p:pic>
      <p:pic>
        <p:nvPicPr>
          <p:cNvPr id="13" name="Picture 12" descr="A person covering his mouth with his hands&#10;&#10;Description automatically generated">
            <a:extLst>
              <a:ext uri="{FF2B5EF4-FFF2-40B4-BE49-F238E27FC236}">
                <a16:creationId xmlns:a16="http://schemas.microsoft.com/office/drawing/2014/main" id="{85FE7608-A1F9-F8B3-BD46-986A46A4C1C7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7991" r="30410" b="6113"/>
          <a:stretch/>
        </p:blipFill>
        <p:spPr>
          <a:xfrm>
            <a:off x="3061517" y="4577876"/>
            <a:ext cx="1790257" cy="1428383"/>
          </a:xfrm>
          <a:prstGeom prst="rect">
            <a:avLst/>
          </a:prstGeom>
        </p:spPr>
      </p:pic>
      <p:pic>
        <p:nvPicPr>
          <p:cNvPr id="15" name="Picture 14" descr="A person holding a pencil and looking at a graph&#10;&#10;Description automatically generated">
            <a:extLst>
              <a:ext uri="{FF2B5EF4-FFF2-40B4-BE49-F238E27FC236}">
                <a16:creationId xmlns:a16="http://schemas.microsoft.com/office/drawing/2014/main" id="{466CB957-ECCB-C3D0-96F9-0CCE7FFDE487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9992" t="7768" b="4732"/>
          <a:stretch/>
        </p:blipFill>
        <p:spPr>
          <a:xfrm>
            <a:off x="818928" y="4559907"/>
            <a:ext cx="1790258" cy="144635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9624EC8-59BA-FD90-9E2A-4F260B907E35}"/>
              </a:ext>
            </a:extLst>
          </p:cNvPr>
          <p:cNvSpPr txBox="1"/>
          <p:nvPr/>
        </p:nvSpPr>
        <p:spPr>
          <a:xfrm>
            <a:off x="1092733" y="6107521"/>
            <a:ext cx="12426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Increase Neurite Length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2BEAE66-C39E-57A9-E224-523C199E52D3}"/>
              </a:ext>
            </a:extLst>
          </p:cNvPr>
          <p:cNvSpPr txBox="1"/>
          <p:nvPr/>
        </p:nvSpPr>
        <p:spPr>
          <a:xfrm>
            <a:off x="3160448" y="6107521"/>
            <a:ext cx="159239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dirty="0">
                <a:solidFill>
                  <a:schemeClr val="bg1"/>
                </a:solidFill>
              </a:rPr>
              <a:t>Stimulation of DHEA levels</a:t>
            </a:r>
          </a:p>
          <a:p>
            <a:pPr algn="ctr"/>
            <a:r>
              <a:rPr lang="en-US" sz="800" dirty="0">
                <a:solidFill>
                  <a:schemeClr val="bg1"/>
                </a:solidFill>
              </a:rPr>
              <a:t>INCREASED Dopamine Release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CCB14E8-0A72-19D3-9912-DF0DA88EAE8F}"/>
              </a:ext>
            </a:extLst>
          </p:cNvPr>
          <p:cNvSpPr txBox="1"/>
          <p:nvPr/>
        </p:nvSpPr>
        <p:spPr>
          <a:xfrm>
            <a:off x="4930125" y="6092132"/>
            <a:ext cx="26580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dirty="0">
                <a:solidFill>
                  <a:schemeClr val="bg1"/>
                </a:solidFill>
              </a:rPr>
              <a:t>Increase in Positive Emotions in Stressed People</a:t>
            </a:r>
          </a:p>
          <a:p>
            <a:pPr algn="ctr"/>
            <a:r>
              <a:rPr lang="en-US" sz="800" dirty="0" err="1">
                <a:solidFill>
                  <a:schemeClr val="bg1"/>
                </a:solidFill>
              </a:rPr>
              <a:t>EmoCompass</a:t>
            </a:r>
            <a:r>
              <a:rPr lang="en-US" sz="800" dirty="0">
                <a:solidFill>
                  <a:schemeClr val="bg1"/>
                </a:solidFill>
              </a:rPr>
              <a:t>® Test: Improved Wellbeing with Z. </a:t>
            </a:r>
            <a:r>
              <a:rPr lang="en-US" sz="800" dirty="0" err="1">
                <a:solidFill>
                  <a:schemeClr val="bg1"/>
                </a:solidFill>
              </a:rPr>
              <a:t>Alatum</a:t>
            </a:r>
            <a:endParaRPr lang="en-US" sz="800" dirty="0">
              <a:solidFill>
                <a:schemeClr val="bg1"/>
              </a:solidFill>
            </a:endParaRPr>
          </a:p>
          <a:p>
            <a:pPr algn="ctr"/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685CDB5-6713-48D9-1625-BB312E10D66C}"/>
              </a:ext>
            </a:extLst>
          </p:cNvPr>
          <p:cNvSpPr txBox="1"/>
          <p:nvPr/>
        </p:nvSpPr>
        <p:spPr>
          <a:xfrm>
            <a:off x="3340931" y="4199615"/>
            <a:ext cx="12314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Clinical Studies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85F0ABD-DE2A-97F8-8300-6EB793C5C7D0}"/>
              </a:ext>
            </a:extLst>
          </p:cNvPr>
          <p:cNvSpPr txBox="1"/>
          <p:nvPr/>
        </p:nvSpPr>
        <p:spPr>
          <a:xfrm>
            <a:off x="481566" y="252408"/>
            <a:ext cx="115552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CURATED WITH DISCOVERIES FOR NEW RESULTS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E772F65-093A-57EC-3341-83C1117ED53A}"/>
              </a:ext>
            </a:extLst>
          </p:cNvPr>
          <p:cNvSpPr txBox="1"/>
          <p:nvPr/>
        </p:nvSpPr>
        <p:spPr>
          <a:xfrm>
            <a:off x="507382" y="2889106"/>
            <a:ext cx="7293984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sz="1600" dirty="0">
                <a:solidFill>
                  <a:schemeClr val="bg1"/>
                </a:solidFill>
                <a:latin typeface="Helvetica Light" panose="020B0403020202020204" pitchFamily="34" charset="0"/>
              </a:rPr>
              <a:t>Cutting Edge </a:t>
            </a:r>
            <a:r>
              <a:rPr lang="en-US" sz="2000" i="1" dirty="0" err="1">
                <a:solidFill>
                  <a:srgbClr val="F0A000"/>
                </a:solidFill>
                <a:latin typeface="Helvetica Light" panose="020B0403020202020204" pitchFamily="34" charset="0"/>
              </a:rPr>
              <a:t>Neurocosmetic</a:t>
            </a:r>
            <a:endParaRPr lang="en-US" sz="2000" i="1" dirty="0">
              <a:solidFill>
                <a:srgbClr val="F0A000"/>
              </a:solidFill>
              <a:latin typeface="Helvetica Light" panose="020B0403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n-US" sz="1600" dirty="0">
                <a:solidFill>
                  <a:schemeClr val="bg1"/>
                </a:solidFill>
                <a:latin typeface="Helvetica Light" panose="020B0403020202020204" pitchFamily="34" charset="0"/>
              </a:rPr>
              <a:t>Support Health of Skin, Neurites, and </a:t>
            </a:r>
            <a:r>
              <a:rPr lang="en-US" sz="1600" dirty="0">
                <a:solidFill>
                  <a:srgbClr val="F6CD00"/>
                </a:solidFill>
                <a:latin typeface="Helvetica Light" panose="020B0403020202020204" pitchFamily="34" charset="0"/>
              </a:rPr>
              <a:t>Feel Good </a:t>
            </a:r>
            <a:r>
              <a:rPr lang="en-US" sz="1600" dirty="0">
                <a:solidFill>
                  <a:schemeClr val="bg1"/>
                </a:solidFill>
                <a:latin typeface="Helvetica Light" panose="020B0403020202020204" pitchFamily="34" charset="0"/>
              </a:rPr>
              <a:t>Molecules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1600" dirty="0">
                <a:solidFill>
                  <a:schemeClr val="bg1"/>
                </a:solidFill>
                <a:latin typeface="Helvetica Light" panose="020B0403020202020204" pitchFamily="34" charset="0"/>
              </a:rPr>
              <a:t>Newly Discovered Molecules, Curation, and New Absorption Technologies</a:t>
            </a:r>
          </a:p>
        </p:txBody>
      </p:sp>
    </p:spTree>
    <p:extLst>
      <p:ext uri="{BB962C8B-B14F-4D97-AF65-F5344CB8AC3E}">
        <p14:creationId xmlns:p14="http://schemas.microsoft.com/office/powerpoint/2010/main" val="4400610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525AFBD-E49A-684A-BF53-B369793ED8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7736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889C16-E03D-2243-8E87-786BFA1443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6170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hands putting their hands together&#10;&#10;Description automatically generated">
            <a:extLst>
              <a:ext uri="{FF2B5EF4-FFF2-40B4-BE49-F238E27FC236}">
                <a16:creationId xmlns:a16="http://schemas.microsoft.com/office/drawing/2014/main" id="{17FADAE2-9935-564E-9757-E1841C56C4F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437" b="5309"/>
          <a:stretch/>
        </p:blipFill>
        <p:spPr>
          <a:xfrm>
            <a:off x="0" y="0"/>
            <a:ext cx="12192000" cy="6935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8998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business package&#10;&#10;Description automatically generated">
            <a:extLst>
              <a:ext uri="{FF2B5EF4-FFF2-40B4-BE49-F238E27FC236}">
                <a16:creationId xmlns:a16="http://schemas.microsoft.com/office/drawing/2014/main" id="{2A668919-6BF8-C62B-37F4-914FF135467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045" b="4785"/>
          <a:stretch/>
        </p:blipFill>
        <p:spPr>
          <a:xfrm>
            <a:off x="0" y="0"/>
            <a:ext cx="12192000" cy="6869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213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6E88FE3-04E9-7547-9E83-B5973CAB81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8854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 descr="image21.tif">
            <a:extLst>
              <a:ext uri="{FF2B5EF4-FFF2-40B4-BE49-F238E27FC236}">
                <a16:creationId xmlns:a16="http://schemas.microsoft.com/office/drawing/2014/main" id="{C9991A59-D446-4168-A4DF-319DC455B69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4348" y="1601278"/>
            <a:ext cx="622300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" name="Picture 12" descr="image21.tif">
            <a:extLst>
              <a:ext uri="{FF2B5EF4-FFF2-40B4-BE49-F238E27FC236}">
                <a16:creationId xmlns:a16="http://schemas.microsoft.com/office/drawing/2014/main" id="{7D35B06A-3F54-4343-A16A-A438384E0C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3725" y="2632547"/>
            <a:ext cx="622300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EC279A-F46B-4502-BA83-DA04A8206F5D}"/>
              </a:ext>
            </a:extLst>
          </p:cNvPr>
          <p:cNvSpPr txBox="1"/>
          <p:nvPr/>
        </p:nvSpPr>
        <p:spPr>
          <a:xfrm>
            <a:off x="7744151" y="3613665"/>
            <a:ext cx="385823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39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BUILD  TEAMS of</a:t>
            </a:r>
          </a:p>
          <a:p>
            <a:pPr marL="0" marR="0" lvl="0" indent="0" algn="ctr" defTabSz="9139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“Qualified </a:t>
            </a:r>
          </a:p>
          <a:p>
            <a:pPr marL="0" marR="0" lvl="0" indent="0" algn="ctr" defTabSz="9139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Brand Ambassadors”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9D7B3B9-5248-465B-A6A3-C51F4C8C8937}"/>
              </a:ext>
            </a:extLst>
          </p:cNvPr>
          <p:cNvSpPr/>
          <p:nvPr/>
        </p:nvSpPr>
        <p:spPr>
          <a:xfrm>
            <a:off x="4451880" y="240563"/>
            <a:ext cx="684877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3967">
              <a:defRPr/>
            </a:pPr>
            <a:r>
              <a:rPr lang="en-US" sz="4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GETTING STARTED</a:t>
            </a:r>
          </a:p>
        </p:txBody>
      </p:sp>
      <p:pic>
        <p:nvPicPr>
          <p:cNvPr id="9" name="Picture 12" descr="image21.tif">
            <a:extLst>
              <a:ext uri="{FF2B5EF4-FFF2-40B4-BE49-F238E27FC236}">
                <a16:creationId xmlns:a16="http://schemas.microsoft.com/office/drawing/2014/main" id="{181C5483-2913-46AA-A9F0-BB8B3B66A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9" y="2632547"/>
            <a:ext cx="622300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4231233-168B-4894-91DC-6D0331C54764}"/>
              </a:ext>
            </a:extLst>
          </p:cNvPr>
          <p:cNvSpPr/>
          <p:nvPr/>
        </p:nvSpPr>
        <p:spPr>
          <a:xfrm>
            <a:off x="6223827" y="3541857"/>
            <a:ext cx="9765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3967">
              <a:defRPr/>
            </a:pPr>
            <a:r>
              <a:rPr lang="en-US" sz="2400" b="1" dirty="0">
                <a:solidFill>
                  <a:srgbClr val="0070C0"/>
                </a:solidFill>
                <a:latin typeface="Arial Rounded MT Bold" panose="020F0704030504030204" pitchFamily="34" charset="0"/>
              </a:rPr>
              <a:t>Right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914FA6D-8BB3-4845-A47F-3658A23F84CE}"/>
              </a:ext>
            </a:extLst>
          </p:cNvPr>
          <p:cNvSpPr/>
          <p:nvPr/>
        </p:nvSpPr>
        <p:spPr>
          <a:xfrm>
            <a:off x="4505226" y="3511099"/>
            <a:ext cx="8418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3967">
              <a:defRPr/>
            </a:pPr>
            <a:r>
              <a:rPr lang="en-US" sz="2400" b="1" dirty="0">
                <a:solidFill>
                  <a:srgbClr val="0070C0"/>
                </a:solidFill>
                <a:latin typeface="Arial Rounded MT Bold" panose="020F0704030504030204" pitchFamily="34" charset="0"/>
              </a:rPr>
              <a:t>Left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D235229-B19D-47FD-90F5-EFB8A5E976C0}"/>
              </a:ext>
            </a:extLst>
          </p:cNvPr>
          <p:cNvSpPr txBox="1"/>
          <p:nvPr/>
        </p:nvSpPr>
        <p:spPr>
          <a:xfrm>
            <a:off x="5401531" y="2135682"/>
            <a:ext cx="6479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YOU</a:t>
            </a:r>
          </a:p>
        </p:txBody>
      </p:sp>
      <p:pic>
        <p:nvPicPr>
          <p:cNvPr id="6" name="Picture 10" descr="image21.tif">
            <a:extLst>
              <a:ext uri="{FF2B5EF4-FFF2-40B4-BE49-F238E27FC236}">
                <a16:creationId xmlns:a16="http://schemas.microsoft.com/office/drawing/2014/main" id="{53C61638-BB11-4F33-BF9A-BB6827E9F4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2529" y="4067880"/>
            <a:ext cx="374595" cy="659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6" name="Picture 10" descr="image21.tif">
            <a:extLst>
              <a:ext uri="{FF2B5EF4-FFF2-40B4-BE49-F238E27FC236}">
                <a16:creationId xmlns:a16="http://schemas.microsoft.com/office/drawing/2014/main" id="{43418BC4-98CC-45E8-B6EA-70C37865A3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447" y="4064638"/>
            <a:ext cx="323159" cy="659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7" name="Picture 10" descr="image21.tif">
            <a:extLst>
              <a:ext uri="{FF2B5EF4-FFF2-40B4-BE49-F238E27FC236}">
                <a16:creationId xmlns:a16="http://schemas.microsoft.com/office/drawing/2014/main" id="{FEBB4A5C-6B26-4FD6-9F56-7F95485618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7424" y="4065420"/>
            <a:ext cx="323159" cy="659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" name="Picture 10" descr="image21.tif">
            <a:extLst>
              <a:ext uri="{FF2B5EF4-FFF2-40B4-BE49-F238E27FC236}">
                <a16:creationId xmlns:a16="http://schemas.microsoft.com/office/drawing/2014/main" id="{E561B7B7-E26B-4FCC-A385-FAD7B1AC1B9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9596" y="4065420"/>
            <a:ext cx="323159" cy="659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6960645-488C-4FF3-916D-9477CECC70BB}"/>
              </a:ext>
            </a:extLst>
          </p:cNvPr>
          <p:cNvSpPr/>
          <p:nvPr/>
        </p:nvSpPr>
        <p:spPr>
          <a:xfrm>
            <a:off x="8031309" y="1559665"/>
            <a:ext cx="2744662" cy="1815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3967">
              <a:defRPr/>
            </a:pPr>
            <a:r>
              <a:rPr lang="en-US" sz="28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“Brand </a:t>
            </a:r>
          </a:p>
          <a:p>
            <a:pPr lvl="0" algn="ctr" defTabSz="913967">
              <a:defRPr/>
            </a:pPr>
            <a:r>
              <a:rPr lang="en-US" sz="28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Ambassador ” </a:t>
            </a:r>
          </a:p>
          <a:p>
            <a:pPr lvl="0" algn="ctr" defTabSz="913967">
              <a:defRPr/>
            </a:pPr>
            <a:r>
              <a:rPr lang="en-US" sz="28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&amp; </a:t>
            </a:r>
          </a:p>
          <a:p>
            <a:pPr lvl="0" algn="ctr" defTabSz="913967">
              <a:defRPr/>
            </a:pPr>
            <a:r>
              <a:rPr lang="en-US" sz="28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Qualified!</a:t>
            </a:r>
            <a:r>
              <a:rPr lang="en-US" sz="24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5192536-0A9F-4FB3-B4C4-B69BD8B40539}"/>
              </a:ext>
            </a:extLst>
          </p:cNvPr>
          <p:cNvSpPr/>
          <p:nvPr/>
        </p:nvSpPr>
        <p:spPr>
          <a:xfrm>
            <a:off x="0" y="0"/>
            <a:ext cx="3667760" cy="68580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AE60536-BF0C-4C9D-ADBD-C92AA991BCBF}"/>
              </a:ext>
            </a:extLst>
          </p:cNvPr>
          <p:cNvSpPr txBox="1"/>
          <p:nvPr/>
        </p:nvSpPr>
        <p:spPr>
          <a:xfrm>
            <a:off x="315750" y="163827"/>
            <a:ext cx="323720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b="1" dirty="0">
                <a:solidFill>
                  <a:schemeClr val="bg1"/>
                </a:solidFill>
              </a:rPr>
              <a:t>  </a:t>
            </a:r>
            <a:r>
              <a:rPr lang="en-US" sz="3200" b="1" dirty="0">
                <a:solidFill>
                  <a:schemeClr val="bg1"/>
                </a:solidFill>
              </a:rPr>
              <a:t>Brand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chemeClr val="bg1"/>
                </a:solidFill>
              </a:rPr>
              <a:t>Ambassador  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1227F4AB-F52F-443D-B463-D06B9BCF41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4471612" y="2305087"/>
            <a:ext cx="491323" cy="268691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FC00163-0B73-46DF-AFA1-A0C89EB8A4AA}"/>
              </a:ext>
            </a:extLst>
          </p:cNvPr>
          <p:cNvSpPr txBox="1"/>
          <p:nvPr/>
        </p:nvSpPr>
        <p:spPr>
          <a:xfrm>
            <a:off x="264886" y="1782395"/>
            <a:ext cx="3048286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Enroll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dirty="0">
                <a:solidFill>
                  <a:schemeClr val="bg1"/>
                </a:solidFill>
              </a:rPr>
              <a:t>Select  Introduction  Package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dirty="0">
                <a:solidFill>
                  <a:schemeClr val="bg1"/>
                </a:solidFill>
              </a:rPr>
              <a:t>Set-Up Smart Ship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endParaRPr lang="en-US" sz="1200" dirty="0">
              <a:solidFill>
                <a:schemeClr val="bg1"/>
              </a:solidFill>
            </a:endParaRPr>
          </a:p>
          <a:p>
            <a:r>
              <a:rPr lang="en-US" sz="2400" b="1" i="1" dirty="0">
                <a:solidFill>
                  <a:srgbClr val="FFFF00"/>
                </a:solidFill>
              </a:rPr>
              <a:t>“Congratulations”</a:t>
            </a:r>
          </a:p>
          <a:p>
            <a:r>
              <a:rPr lang="en-US" sz="2800" b="1" i="1" dirty="0">
                <a:solidFill>
                  <a:srgbClr val="FFFF00"/>
                </a:solidFill>
              </a:rPr>
              <a:t>   You’re  ACTIVE</a:t>
            </a:r>
          </a:p>
        </p:txBody>
      </p:sp>
      <p:pic>
        <p:nvPicPr>
          <p:cNvPr id="10" name="ThreeLogoBlack.png" descr="ThreeLogoBlack.png">
            <a:extLst>
              <a:ext uri="{FF2B5EF4-FFF2-40B4-BE49-F238E27FC236}">
                <a16:creationId xmlns:a16="http://schemas.microsoft.com/office/drawing/2014/main" id="{66C69D70-EADA-9CAD-9AFE-B9E9955D1C4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42755" y="6202185"/>
            <a:ext cx="2590254" cy="461665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02D3E27-3616-F1CC-C0DA-AA8F08CE7DDC}"/>
              </a:ext>
            </a:extLst>
          </p:cNvPr>
          <p:cNvSpPr txBox="1"/>
          <p:nvPr/>
        </p:nvSpPr>
        <p:spPr>
          <a:xfrm>
            <a:off x="4788304" y="5298335"/>
            <a:ext cx="61759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800" b="1" dirty="0">
                <a:solidFill>
                  <a:srgbClr val="385D8A"/>
                </a:solidFill>
                <a:cs typeface="+mn-ea"/>
                <a:sym typeface="Helvetica"/>
              </a:rPr>
              <a:t>Weekly Cap</a:t>
            </a:r>
            <a:r>
              <a:rPr lang="zh-TW" altLang="en-US" sz="1800" b="1" dirty="0">
                <a:solidFill>
                  <a:srgbClr val="385D8A"/>
                </a:solidFill>
                <a:cs typeface="+mn-ea"/>
                <a:sym typeface="Helvetica"/>
              </a:rPr>
              <a:t>：</a:t>
            </a:r>
            <a:r>
              <a:rPr lang="en-US" altLang="zh-TW" sz="1800" b="1" dirty="0">
                <a:solidFill>
                  <a:srgbClr val="385D8A"/>
                </a:solidFill>
                <a:cs typeface="+mn-ea"/>
                <a:sym typeface="Helvetica"/>
              </a:rPr>
              <a:t>500cycles</a:t>
            </a:r>
            <a:r>
              <a:rPr lang="zh-TW" altLang="en-US" sz="1800" b="1" dirty="0">
                <a:solidFill>
                  <a:srgbClr val="385D8A"/>
                </a:solidFill>
                <a:cs typeface="+mn-ea"/>
                <a:sym typeface="Helvetica"/>
              </a:rPr>
              <a:t> </a:t>
            </a:r>
            <a:r>
              <a:rPr lang="en-US" altLang="zh-TW" sz="1800" b="1" dirty="0">
                <a:solidFill>
                  <a:srgbClr val="385D8A"/>
                </a:solidFill>
                <a:cs typeface="+mn-ea"/>
                <a:sym typeface="Helvetica"/>
              </a:rPr>
              <a:t>x $35 = </a:t>
            </a:r>
            <a:r>
              <a:rPr lang="en-US" altLang="zh-TW" sz="1800" b="1" dirty="0">
                <a:solidFill>
                  <a:srgbClr val="FF0000"/>
                </a:solidFill>
                <a:cs typeface="+mn-ea"/>
                <a:sym typeface="Helvetica"/>
              </a:rPr>
              <a:t>$17,500 </a:t>
            </a:r>
            <a:r>
              <a:rPr lang="en-US" altLang="zh-TW" sz="1800" b="1" dirty="0">
                <a:solidFill>
                  <a:srgbClr val="385D8A"/>
                </a:solidFill>
                <a:cs typeface="+mn-ea"/>
                <a:sym typeface="Helvetica"/>
              </a:rPr>
              <a:t>= $70,000/4weeks </a:t>
            </a:r>
            <a:endParaRPr lang="zh-TW" altLang="en-US" sz="1800" b="1" dirty="0">
              <a:solidFill>
                <a:srgbClr val="385D8A"/>
              </a:solidFill>
              <a:cs typeface="+mn-ea"/>
              <a:sym typeface="Helvetica"/>
            </a:endParaRPr>
          </a:p>
          <a:p>
            <a:r>
              <a:rPr lang="en-US" altLang="zh-TW" sz="1800" b="1" dirty="0">
                <a:solidFill>
                  <a:srgbClr val="385D8A"/>
                </a:solidFill>
                <a:cs typeface="+mn-ea"/>
                <a:sym typeface="Helvetica"/>
              </a:rPr>
              <a:t>Maximum Cap</a:t>
            </a:r>
            <a:r>
              <a:rPr lang="zh-TW" altLang="en-US" sz="1800" b="1" dirty="0">
                <a:solidFill>
                  <a:srgbClr val="385D8A"/>
                </a:solidFill>
                <a:cs typeface="+mn-ea"/>
                <a:sym typeface="Helvetica"/>
              </a:rPr>
              <a:t>：</a:t>
            </a:r>
            <a:r>
              <a:rPr lang="en-US" altLang="zh-TW" sz="1800" b="1" dirty="0">
                <a:solidFill>
                  <a:srgbClr val="385D8A"/>
                </a:solidFill>
                <a:cs typeface="+mn-ea"/>
                <a:sym typeface="Helvetica"/>
              </a:rPr>
              <a:t>600cycles</a:t>
            </a:r>
            <a:r>
              <a:rPr lang="zh-TW" altLang="en-US" sz="1800" b="1" dirty="0">
                <a:solidFill>
                  <a:srgbClr val="385D8A"/>
                </a:solidFill>
                <a:cs typeface="+mn-ea"/>
                <a:sym typeface="Helvetica"/>
              </a:rPr>
              <a:t> </a:t>
            </a:r>
            <a:r>
              <a:rPr lang="en-US" altLang="zh-TW" sz="1800" b="1" dirty="0">
                <a:solidFill>
                  <a:srgbClr val="385D8A"/>
                </a:solidFill>
                <a:cs typeface="+mn-ea"/>
                <a:sym typeface="Helvetica"/>
              </a:rPr>
              <a:t>x $45 = </a:t>
            </a:r>
            <a:r>
              <a:rPr lang="en-US" altLang="zh-TW" sz="1800" b="1" dirty="0">
                <a:solidFill>
                  <a:srgbClr val="FF0000"/>
                </a:solidFill>
                <a:cs typeface="+mn-ea"/>
                <a:sym typeface="Helvetica"/>
              </a:rPr>
              <a:t>$27,000 </a:t>
            </a:r>
            <a:r>
              <a:rPr lang="en-US" altLang="zh-TW" sz="1800" b="1" dirty="0">
                <a:solidFill>
                  <a:srgbClr val="385D8A"/>
                </a:solidFill>
                <a:cs typeface="+mn-ea"/>
                <a:sym typeface="Helvetica"/>
              </a:rPr>
              <a:t>= $108,000/4weeks</a:t>
            </a:r>
            <a:endParaRPr lang="zh-TW" altLang="en-US" sz="1800" b="1" dirty="0">
              <a:solidFill>
                <a:srgbClr val="385D8A"/>
              </a:solidFill>
              <a:cs typeface="+mn-ea"/>
              <a:sym typeface="Helvetica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864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  <p:bldP spid="12" grpId="0"/>
      <p:bldP spid="19" grpId="0"/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Table&#10;&#10;Description automatically generated">
            <a:extLst>
              <a:ext uri="{FF2B5EF4-FFF2-40B4-BE49-F238E27FC236}">
                <a16:creationId xmlns:a16="http://schemas.microsoft.com/office/drawing/2014/main" id="{14558AC7-A0CC-C3B0-FF4B-2584FE586D9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96597" y="1479219"/>
            <a:ext cx="9338371" cy="654382"/>
          </a:xfrm>
          <a:prstGeom prst="rect">
            <a:avLst/>
          </a:prstGeom>
        </p:spPr>
      </p:pic>
      <p:pic>
        <p:nvPicPr>
          <p:cNvPr id="177" name="ThreeLogoBlack.png" descr="ThreeLogoBlack.png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09163" y="400213"/>
            <a:ext cx="1561811" cy="278364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F20FCA5-B0F0-B035-452D-905E1D679EF6}"/>
              </a:ext>
            </a:extLst>
          </p:cNvPr>
          <p:cNvSpPr/>
          <p:nvPr/>
        </p:nvSpPr>
        <p:spPr>
          <a:xfrm>
            <a:off x="0" y="6570060"/>
            <a:ext cx="12192000" cy="297517"/>
          </a:xfrm>
          <a:prstGeom prst="rect">
            <a:avLst/>
          </a:prstGeom>
          <a:solidFill>
            <a:srgbClr val="A5D5B3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algn="ctr" defTabSz="565150" hangingPunct="0"/>
            <a:endParaRPr lang="en-US" sz="1600">
              <a:solidFill>
                <a:srgbClr val="FFFFFF"/>
              </a:solidFill>
              <a:latin typeface="Avenir Light" panose="020B0402020203020204" pitchFamily="34" charset="77"/>
              <a:ea typeface="Graphik"/>
              <a:cs typeface="Graphik"/>
              <a:sym typeface="Graphik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98693DC0-FC43-125B-5835-BF43681417CF}"/>
              </a:ext>
            </a:extLst>
          </p:cNvPr>
          <p:cNvSpPr txBox="1">
            <a:spLocks/>
          </p:cNvSpPr>
          <p:nvPr/>
        </p:nvSpPr>
        <p:spPr>
          <a:xfrm>
            <a:off x="1264001" y="6004815"/>
            <a:ext cx="9520752" cy="278364"/>
          </a:xfrm>
          <a:prstGeom prst="rect">
            <a:avLst/>
          </a:prstGeom>
        </p:spPr>
        <p:txBody>
          <a:bodyPr vert="horz" lIns="45720" tIns="22860" rIns="45720" bIns="2286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800">
                <a:latin typeface="Avenir Light" panose="020B0402020203020204" pitchFamily="34" charset="77"/>
                <a:cs typeface="Arial" panose="020B0604020202020204" pitchFamily="34" charset="0"/>
              </a:rPr>
              <a:t>*Have 10+ customer orders / L1 Smart Ship Orders total 1000+PGV.     **Matches based on $35/cycle.</a:t>
            </a:r>
          </a:p>
        </p:txBody>
      </p:sp>
      <p:sp>
        <p:nvSpPr>
          <p:cNvPr id="2" name="Three’s Pillars">
            <a:extLst>
              <a:ext uri="{FF2B5EF4-FFF2-40B4-BE49-F238E27FC236}">
                <a16:creationId xmlns:a16="http://schemas.microsoft.com/office/drawing/2014/main" id="{EB392CEF-6DFF-513A-1CF8-345147F67436}"/>
              </a:ext>
            </a:extLst>
          </p:cNvPr>
          <p:cNvSpPr txBox="1"/>
          <p:nvPr/>
        </p:nvSpPr>
        <p:spPr>
          <a:xfrm>
            <a:off x="1196597" y="757617"/>
            <a:ext cx="8670360" cy="4813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normAutofit lnSpcReduction="10000"/>
          </a:bodyPr>
          <a:lstStyle>
            <a:lvl1pPr algn="l">
              <a:lnSpc>
                <a:spcPct val="80000"/>
              </a:lnSpc>
              <a:defRPr sz="4500" spc="-45">
                <a:latin typeface="+mj-lt"/>
                <a:ea typeface="+mj-ea"/>
                <a:cs typeface="+mj-cs"/>
                <a:sym typeface="Romie Medium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3000" b="1">
                <a:latin typeface="Avenir Light" panose="020B0402020203020204" pitchFamily="34" charset="77"/>
                <a:cs typeface="Times New Roman" panose="02020603050405020304" pitchFamily="18" charset="0"/>
              </a:rPr>
              <a:t>Leadership Matching Bonus</a:t>
            </a:r>
            <a:endParaRPr sz="3000" b="1">
              <a:latin typeface="Avenir Light" panose="020B0402020203020204" pitchFamily="34" charset="77"/>
              <a:cs typeface="Times New Roman" panose="02020603050405020304" pitchFamily="18" charset="0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5D58F25-A29E-87C8-563E-0B260D4C3BA9}"/>
              </a:ext>
            </a:extLst>
          </p:cNvPr>
          <p:cNvSpPr/>
          <p:nvPr/>
        </p:nvSpPr>
        <p:spPr>
          <a:xfrm>
            <a:off x="240468" y="785049"/>
            <a:ext cx="850392" cy="32916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algn="ctr" defTabSz="565150" hangingPunct="0"/>
            <a:r>
              <a:rPr lang="en-US" sz="1600">
                <a:solidFill>
                  <a:srgbClr val="FFFFFF"/>
                </a:solidFill>
                <a:latin typeface="Avenir Light" panose="020B0402020203020204" pitchFamily="34" charset="77"/>
                <a:ea typeface="Graphik"/>
                <a:cs typeface="Calibri" panose="020F0502020204030204" pitchFamily="34" charset="0"/>
                <a:sym typeface="Graphik"/>
              </a:rPr>
              <a:t>V</a:t>
            </a:r>
          </a:p>
        </p:txBody>
      </p:sp>
      <p:pic>
        <p:nvPicPr>
          <p:cNvPr id="9" name="Picture 8" descr="A picture containing icon&#10;&#10;Description automatically generated">
            <a:extLst>
              <a:ext uri="{FF2B5EF4-FFF2-40B4-BE49-F238E27FC236}">
                <a16:creationId xmlns:a16="http://schemas.microsoft.com/office/drawing/2014/main" id="{6C342A7D-0EC7-CC06-E244-EF30233CD76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65" t="-2017" r="-265" b="24999"/>
          <a:stretch/>
        </p:blipFill>
        <p:spPr>
          <a:xfrm>
            <a:off x="7337475" y="1238990"/>
            <a:ext cx="1589056" cy="848715"/>
          </a:xfrm>
          <a:prstGeom prst="rect">
            <a:avLst/>
          </a:prstGeom>
        </p:spPr>
      </p:pic>
      <p:pic>
        <p:nvPicPr>
          <p:cNvPr id="11" name="Picture 10" descr="Table&#10;&#10;Description automatically generated">
            <a:extLst>
              <a:ext uri="{FF2B5EF4-FFF2-40B4-BE49-F238E27FC236}">
                <a16:creationId xmlns:a16="http://schemas.microsoft.com/office/drawing/2014/main" id="{6E4E303D-2EC7-FAAA-FDFD-6A2129FFC4A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96597" y="2133600"/>
            <a:ext cx="9338371" cy="654382"/>
          </a:xfrm>
          <a:prstGeom prst="rect">
            <a:avLst/>
          </a:prstGeom>
        </p:spPr>
      </p:pic>
      <p:pic>
        <p:nvPicPr>
          <p:cNvPr id="12" name="Picture 11" descr="Table&#10;&#10;Description automatically generated">
            <a:extLst>
              <a:ext uri="{FF2B5EF4-FFF2-40B4-BE49-F238E27FC236}">
                <a16:creationId xmlns:a16="http://schemas.microsoft.com/office/drawing/2014/main" id="{B21B662E-C3F5-72FF-FC3E-9FF49A9C1D4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96597" y="2727158"/>
            <a:ext cx="9338371" cy="654382"/>
          </a:xfrm>
          <a:prstGeom prst="rect">
            <a:avLst/>
          </a:prstGeom>
        </p:spPr>
      </p:pic>
      <p:pic>
        <p:nvPicPr>
          <p:cNvPr id="13" name="Picture 12" descr="Table&#10;&#10;Description automatically generated">
            <a:extLst>
              <a:ext uri="{FF2B5EF4-FFF2-40B4-BE49-F238E27FC236}">
                <a16:creationId xmlns:a16="http://schemas.microsoft.com/office/drawing/2014/main" id="{F3670209-A209-D541-C89B-37B3EDAB6FA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96597" y="3381539"/>
            <a:ext cx="9338371" cy="593560"/>
          </a:xfrm>
          <a:prstGeom prst="rect">
            <a:avLst/>
          </a:prstGeom>
        </p:spPr>
      </p:pic>
      <p:pic>
        <p:nvPicPr>
          <p:cNvPr id="14" name="Picture 13" descr="Table&#10;&#10;Description automatically generated">
            <a:extLst>
              <a:ext uri="{FF2B5EF4-FFF2-40B4-BE49-F238E27FC236}">
                <a16:creationId xmlns:a16="http://schemas.microsoft.com/office/drawing/2014/main" id="{57F497B2-2B26-E16D-8DD5-CD89D8B25A28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96597" y="3975098"/>
            <a:ext cx="9338371" cy="637957"/>
          </a:xfrm>
          <a:prstGeom prst="rect">
            <a:avLst/>
          </a:prstGeom>
        </p:spPr>
      </p:pic>
      <p:pic>
        <p:nvPicPr>
          <p:cNvPr id="15" name="Picture 14" descr="Table&#10;&#10;Description automatically generated">
            <a:extLst>
              <a:ext uri="{FF2B5EF4-FFF2-40B4-BE49-F238E27FC236}">
                <a16:creationId xmlns:a16="http://schemas.microsoft.com/office/drawing/2014/main" id="{AD8BF15C-0BA4-0EED-53FD-DF37343B0A64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96597" y="4568656"/>
            <a:ext cx="9338371" cy="637957"/>
          </a:xfrm>
          <a:prstGeom prst="rect">
            <a:avLst/>
          </a:prstGeom>
        </p:spPr>
      </p:pic>
      <p:pic>
        <p:nvPicPr>
          <p:cNvPr id="16" name="Picture 15" descr="Table&#10;&#10;Description automatically generated">
            <a:extLst>
              <a:ext uri="{FF2B5EF4-FFF2-40B4-BE49-F238E27FC236}">
                <a16:creationId xmlns:a16="http://schemas.microsoft.com/office/drawing/2014/main" id="{C18B7764-2764-2936-43CD-7831D2B74EE9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96597" y="5206612"/>
            <a:ext cx="9338371" cy="58267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4794D45-EB74-1F26-DD91-741071404E73}"/>
              </a:ext>
            </a:extLst>
          </p:cNvPr>
          <p:cNvSpPr txBox="1"/>
          <p:nvPr/>
        </p:nvSpPr>
        <p:spPr>
          <a:xfrm>
            <a:off x="7197796" y="986828"/>
            <a:ext cx="1868412" cy="3005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algn="ctr" defTabSz="1219200" hangingPunct="0">
              <a:lnSpc>
                <a:spcPct val="90000"/>
              </a:lnSpc>
            </a:pPr>
            <a:r>
              <a:rPr lang="en-US">
                <a:solidFill>
                  <a:srgbClr val="00B050"/>
                </a:solidFill>
                <a:latin typeface="Avenir Light" panose="020B0402020203020204" pitchFamily="34" charset="77"/>
                <a:sym typeface="Canela Text Regular"/>
              </a:rPr>
              <a:t>“HAPPY 10”</a:t>
            </a:r>
          </a:p>
        </p:txBody>
      </p:sp>
    </p:spTree>
    <p:extLst>
      <p:ext uri="{BB962C8B-B14F-4D97-AF65-F5344CB8AC3E}">
        <p14:creationId xmlns:p14="http://schemas.microsoft.com/office/powerpoint/2010/main" val="193948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5E25B-6AAB-C8EB-8DF1-32ACDA53B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0365"/>
            <a:ext cx="12192000" cy="863600"/>
          </a:xfrm>
          <a:solidFill>
            <a:srgbClr val="A5D5B4"/>
          </a:solidFill>
          <a:ln>
            <a:noFill/>
          </a:ln>
        </p:spPr>
        <p:txBody>
          <a:bodyPr anchor="ctr"/>
          <a:lstStyle/>
          <a:p>
            <a:r>
              <a:rPr lang="en-US" b="1" i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THE TIMING OF THREE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91B0D99-219D-EF9F-CFCF-D9E023E831B2}"/>
              </a:ext>
            </a:extLst>
          </p:cNvPr>
          <p:cNvSpPr/>
          <p:nvPr/>
        </p:nvSpPr>
        <p:spPr>
          <a:xfrm flipH="1" flipV="1">
            <a:off x="13442227" y="2797954"/>
            <a:ext cx="520167" cy="295675"/>
          </a:xfrm>
          <a:prstGeom prst="rect">
            <a:avLst/>
          </a:prstGeom>
          <a:noFill/>
          <a:ln w="1905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algn="ctr" defTabSz="565150" hangingPunct="0"/>
            <a:endParaRPr lang="en-US" sz="1600">
              <a:solidFill>
                <a:srgbClr val="FFFFFF"/>
              </a:solidFill>
              <a:latin typeface="Graphik"/>
              <a:ea typeface="Graphik"/>
              <a:cs typeface="Graphik"/>
              <a:sym typeface="Graphik"/>
            </a:endParaRPr>
          </a:p>
        </p:txBody>
      </p:sp>
      <p:cxnSp>
        <p:nvCxnSpPr>
          <p:cNvPr id="6" name="Curved Connector 5">
            <a:extLst>
              <a:ext uri="{FF2B5EF4-FFF2-40B4-BE49-F238E27FC236}">
                <a16:creationId xmlns:a16="http://schemas.microsoft.com/office/drawing/2014/main" id="{02005A4A-11E0-2958-D1CE-EBBD95FB0571}"/>
              </a:ext>
            </a:extLst>
          </p:cNvPr>
          <p:cNvCxnSpPr>
            <a:cxnSpLocks/>
          </p:cNvCxnSpPr>
          <p:nvPr/>
        </p:nvCxnSpPr>
        <p:spPr>
          <a:xfrm flipV="1">
            <a:off x="962527" y="2081462"/>
            <a:ext cx="10262937" cy="4054643"/>
          </a:xfrm>
          <a:prstGeom prst="curvedConnector3">
            <a:avLst>
              <a:gd name="adj1" fmla="val 50000"/>
            </a:avLst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DA5FF833-DEA4-2DB0-FF0F-976A5AE51236}"/>
              </a:ext>
            </a:extLst>
          </p:cNvPr>
          <p:cNvSpPr txBox="1"/>
          <p:nvPr/>
        </p:nvSpPr>
        <p:spPr>
          <a:xfrm>
            <a:off x="1305247" y="6172394"/>
            <a:ext cx="1095236" cy="2728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25400" tIns="25400" rIns="25400" bIns="25400" numCol="1" spcCol="38100" rtlCol="0" anchor="ctr">
            <a:spAutoFit/>
          </a:bodyPr>
          <a:lstStyle/>
          <a:p>
            <a:pPr algn="ctr" defTabSz="1219200" hangingPunct="0">
              <a:lnSpc>
                <a:spcPct val="90000"/>
              </a:lnSpc>
            </a:pPr>
            <a:r>
              <a:rPr lang="en-US" sz="1600" b="1" dirty="0">
                <a:solidFill>
                  <a:srgbClr val="0070C0"/>
                </a:solidFill>
                <a:latin typeface="Canela Text Regular"/>
                <a:ea typeface="Canela Text Regular"/>
                <a:cs typeface="Canela Text Regular"/>
                <a:sym typeface="Canela Text Regular"/>
              </a:rPr>
              <a:t>Formulation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0D1B313-F40C-ACFB-3564-59F315344B72}"/>
              </a:ext>
            </a:extLst>
          </p:cNvPr>
          <p:cNvSpPr txBox="1"/>
          <p:nvPr/>
        </p:nvSpPr>
        <p:spPr>
          <a:xfrm>
            <a:off x="3172161" y="6163805"/>
            <a:ext cx="1259640" cy="2728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25400" tIns="25400" rIns="25400" bIns="25400" numCol="1" spcCol="38100" rtlCol="0" anchor="ctr">
            <a:spAutoFit/>
          </a:bodyPr>
          <a:lstStyle/>
          <a:p>
            <a:pPr algn="ctr" defTabSz="1219200" hangingPunct="0">
              <a:lnSpc>
                <a:spcPct val="90000"/>
              </a:lnSpc>
            </a:pPr>
            <a:r>
              <a:rPr lang="en-US" sz="1600" b="1" dirty="0">
                <a:solidFill>
                  <a:srgbClr val="FF9300"/>
                </a:solidFill>
                <a:latin typeface="Canela Text Regular"/>
                <a:ea typeface="Canela Text Regular"/>
                <a:cs typeface="Canela Text Regular"/>
                <a:sym typeface="Canela Text Regular"/>
              </a:rPr>
              <a:t>Concentration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B6E279D-2C85-753C-55E7-F8E38D9C6664}"/>
              </a:ext>
            </a:extLst>
          </p:cNvPr>
          <p:cNvSpPr txBox="1"/>
          <p:nvPr/>
        </p:nvSpPr>
        <p:spPr>
          <a:xfrm>
            <a:off x="6074498" y="6144694"/>
            <a:ext cx="1482778" cy="3282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25400" tIns="25400" rIns="25400" bIns="25400" numCol="1" spcCol="38100" rtlCol="0" anchor="ctr">
            <a:spAutoFit/>
          </a:bodyPr>
          <a:lstStyle/>
          <a:p>
            <a:pPr algn="ctr" defTabSz="1219200" hangingPunct="0">
              <a:lnSpc>
                <a:spcPct val="90000"/>
              </a:lnSpc>
            </a:pPr>
            <a:r>
              <a:rPr lang="en-US" sz="2000" b="1" i="1" dirty="0">
                <a:solidFill>
                  <a:srgbClr val="FF0000"/>
                </a:solidFill>
              </a:rPr>
              <a:t>MOMENTUM</a:t>
            </a:r>
            <a:endParaRPr lang="en-US" sz="2000" b="1" i="1" dirty="0">
              <a:solidFill>
                <a:srgbClr val="FF0000"/>
              </a:solidFill>
              <a:latin typeface="Canela Text Regular"/>
              <a:ea typeface="Canela Text Regular"/>
              <a:cs typeface="Canela Text Regular"/>
              <a:sym typeface="Canela Text Regular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B44B655-903F-7A0C-C6F9-FA78EBFFA24B}"/>
              </a:ext>
            </a:extLst>
          </p:cNvPr>
          <p:cNvSpPr txBox="1"/>
          <p:nvPr/>
        </p:nvSpPr>
        <p:spPr>
          <a:xfrm>
            <a:off x="9768320" y="6172394"/>
            <a:ext cx="748603" cy="2728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25400" tIns="25400" rIns="25400" bIns="25400" numCol="1" spcCol="38100" rtlCol="0" anchor="ctr">
            <a:spAutoFit/>
          </a:bodyPr>
          <a:lstStyle/>
          <a:p>
            <a:pPr algn="ctr" defTabSz="1219200" hangingPunct="0">
              <a:lnSpc>
                <a:spcPct val="90000"/>
              </a:lnSpc>
            </a:pPr>
            <a:r>
              <a:rPr lang="en-US" sz="1600" b="1" dirty="0">
                <a:solidFill>
                  <a:srgbClr val="7030A0"/>
                </a:solidFill>
                <a:latin typeface="Canela Text Regular"/>
                <a:ea typeface="Canela Text Regular"/>
                <a:cs typeface="Canela Text Regular"/>
                <a:sym typeface="Canela Text Regular"/>
              </a:rPr>
              <a:t>Stability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9E1FA9E-919C-68E4-C4E1-88D07A6D943A}"/>
              </a:ext>
            </a:extLst>
          </p:cNvPr>
          <p:cNvCxnSpPr>
            <a:cxnSpLocks/>
          </p:cNvCxnSpPr>
          <p:nvPr/>
        </p:nvCxnSpPr>
        <p:spPr>
          <a:xfrm>
            <a:off x="2838833" y="5952846"/>
            <a:ext cx="0" cy="191848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479AE76-5061-36EA-6A8C-27B85E423123}"/>
              </a:ext>
            </a:extLst>
          </p:cNvPr>
          <p:cNvCxnSpPr/>
          <p:nvPr/>
        </p:nvCxnSpPr>
        <p:spPr>
          <a:xfrm>
            <a:off x="4716379" y="5402178"/>
            <a:ext cx="0" cy="742516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B13C6A8-888C-3E26-8AA5-E0CF1BF8EA27}"/>
              </a:ext>
            </a:extLst>
          </p:cNvPr>
          <p:cNvCxnSpPr>
            <a:cxnSpLocks/>
          </p:cNvCxnSpPr>
          <p:nvPr/>
        </p:nvCxnSpPr>
        <p:spPr>
          <a:xfrm>
            <a:off x="9035715" y="2322093"/>
            <a:ext cx="0" cy="382260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1F8915BA-6D31-2B8E-CE44-0CC1ADDDF932}"/>
              </a:ext>
            </a:extLst>
          </p:cNvPr>
          <p:cNvSpPr txBox="1"/>
          <p:nvPr/>
        </p:nvSpPr>
        <p:spPr>
          <a:xfrm rot="16200000">
            <a:off x="323061" y="3625799"/>
            <a:ext cx="1030282" cy="3282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25400" tIns="25400" rIns="25400" bIns="25400" numCol="1" spcCol="38100" rtlCol="0" anchor="ctr">
            <a:spAutoFit/>
          </a:bodyPr>
          <a:lstStyle/>
          <a:p>
            <a:pPr algn="ctr" defTabSz="1219200" hangingPunct="0">
              <a:lnSpc>
                <a:spcPct val="90000"/>
              </a:lnSpc>
            </a:pPr>
            <a:r>
              <a:rPr lang="en-US" sz="2000" dirty="0">
                <a:solidFill>
                  <a:srgbClr val="000000"/>
                </a:solidFill>
                <a:latin typeface="Canela Text Regular"/>
                <a:ea typeface="Canela Text Regular"/>
                <a:cs typeface="Canela Text Regular"/>
                <a:sym typeface="Canela Text Regular"/>
              </a:rPr>
              <a:t>GROWTH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FC9AC33-9550-45E1-FD15-D8E72DC17D11}"/>
              </a:ext>
            </a:extLst>
          </p:cNvPr>
          <p:cNvSpPr txBox="1"/>
          <p:nvPr/>
        </p:nvSpPr>
        <p:spPr>
          <a:xfrm>
            <a:off x="11290956" y="5952846"/>
            <a:ext cx="692498" cy="3836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25400" tIns="25400" rIns="25400" bIns="25400" numCol="1" spcCol="38100" rtlCol="0" anchor="ctr">
            <a:spAutoFit/>
          </a:bodyPr>
          <a:lstStyle/>
          <a:p>
            <a:pPr algn="ctr" defTabSz="1219200" hangingPunct="0">
              <a:lnSpc>
                <a:spcPct val="90000"/>
              </a:lnSpc>
            </a:pPr>
            <a:r>
              <a:rPr lang="en-US" sz="2400" dirty="0">
                <a:solidFill>
                  <a:srgbClr val="000000"/>
                </a:solidFill>
                <a:latin typeface="Canela Text Regular"/>
                <a:ea typeface="Canela Text Regular"/>
                <a:cs typeface="Canela Text Regular"/>
                <a:sym typeface="Canela Text Regular"/>
              </a:rPr>
              <a:t>TIME</a:t>
            </a:r>
          </a:p>
        </p:txBody>
      </p:sp>
      <p:sp>
        <p:nvSpPr>
          <p:cNvPr id="27" name="Explosion 1 26">
            <a:extLst>
              <a:ext uri="{FF2B5EF4-FFF2-40B4-BE49-F238E27FC236}">
                <a16:creationId xmlns:a16="http://schemas.microsoft.com/office/drawing/2014/main" id="{736EED8D-9939-507B-F4A2-07B319ADA96E}"/>
              </a:ext>
            </a:extLst>
          </p:cNvPr>
          <p:cNvSpPr/>
          <p:nvPr/>
        </p:nvSpPr>
        <p:spPr>
          <a:xfrm>
            <a:off x="4443157" y="4984387"/>
            <a:ext cx="546445" cy="835581"/>
          </a:xfrm>
          <a:prstGeom prst="irregularSeal1">
            <a:avLst/>
          </a:prstGeom>
          <a:solidFill>
            <a:srgbClr val="FFFF00"/>
          </a:solidFill>
          <a:ln w="12700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algn="ctr" defTabSz="565150" hangingPunct="0"/>
            <a:endParaRPr lang="en-US" sz="1600">
              <a:solidFill>
                <a:srgbClr val="FFFF00"/>
              </a:solidFill>
              <a:latin typeface="Graphik"/>
              <a:ea typeface="Graphik"/>
              <a:cs typeface="Graphik"/>
              <a:sym typeface="Graphik"/>
            </a:endParaRPr>
          </a:p>
        </p:txBody>
      </p:sp>
      <p:sp>
        <p:nvSpPr>
          <p:cNvPr id="28" name="Explosion 1 27">
            <a:extLst>
              <a:ext uri="{FF2B5EF4-FFF2-40B4-BE49-F238E27FC236}">
                <a16:creationId xmlns:a16="http://schemas.microsoft.com/office/drawing/2014/main" id="{C78D4644-3132-0EBB-0A60-E44485A536F6}"/>
              </a:ext>
            </a:extLst>
          </p:cNvPr>
          <p:cNvSpPr/>
          <p:nvPr/>
        </p:nvSpPr>
        <p:spPr>
          <a:xfrm>
            <a:off x="1224481" y="5662863"/>
            <a:ext cx="172063" cy="835581"/>
          </a:xfrm>
          <a:prstGeom prst="irregularSeal1">
            <a:avLst/>
          </a:prstGeom>
          <a:solidFill>
            <a:srgbClr val="FFFF00"/>
          </a:solidFill>
          <a:ln w="12700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algn="ctr" defTabSz="565150" hangingPunct="0"/>
            <a:endParaRPr lang="en-US" sz="1600">
              <a:solidFill>
                <a:srgbClr val="FFFF00"/>
              </a:solidFill>
              <a:latin typeface="Graphik"/>
              <a:ea typeface="Graphik"/>
              <a:cs typeface="Graphik"/>
              <a:sym typeface="Graphik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3865255-BB75-05EB-D12C-70B3390DF85C}"/>
              </a:ext>
            </a:extLst>
          </p:cNvPr>
          <p:cNvSpPr/>
          <p:nvPr/>
        </p:nvSpPr>
        <p:spPr>
          <a:xfrm>
            <a:off x="0" y="6570060"/>
            <a:ext cx="12192000" cy="297517"/>
          </a:xfrm>
          <a:prstGeom prst="rect">
            <a:avLst/>
          </a:prstGeom>
          <a:solidFill>
            <a:srgbClr val="A5D5B3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algn="ctr" defTabSz="565150" hangingPunct="0"/>
            <a:endParaRPr lang="en-US" sz="1600" dirty="0">
              <a:solidFill>
                <a:srgbClr val="FFFFFF"/>
              </a:solidFill>
              <a:latin typeface="Graphik"/>
              <a:ea typeface="Graphik"/>
              <a:cs typeface="Graphik"/>
              <a:sym typeface="Graphik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CB66A71-7038-A303-382A-F423304F3993}"/>
              </a:ext>
            </a:extLst>
          </p:cNvPr>
          <p:cNvSpPr txBox="1"/>
          <p:nvPr/>
        </p:nvSpPr>
        <p:spPr>
          <a:xfrm>
            <a:off x="4598485" y="1262824"/>
            <a:ext cx="2950423" cy="3836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25400" tIns="25400" rIns="25400" bIns="25400" numCol="1" spcCol="38100" rtlCol="0" anchor="ctr">
            <a:spAutoFit/>
          </a:bodyPr>
          <a:lstStyle/>
          <a:p>
            <a:pPr algn="ctr" defTabSz="1219200" hangingPunct="0">
              <a:lnSpc>
                <a:spcPct val="90000"/>
              </a:lnSpc>
            </a:pPr>
            <a:r>
              <a:rPr lang="en-US" sz="2400" dirty="0">
                <a:solidFill>
                  <a:srgbClr val="000000"/>
                </a:solidFill>
                <a:latin typeface="Canela Text Regular"/>
                <a:ea typeface="Canela Text Regular"/>
                <a:cs typeface="Canela Text Regular"/>
                <a:sym typeface="Canela Text Regular"/>
              </a:rPr>
              <a:t>The 4 Stages of Growth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CD8F0A4-B54D-236D-6951-E3E210E7241B}"/>
              </a:ext>
            </a:extLst>
          </p:cNvPr>
          <p:cNvSpPr txBox="1"/>
          <p:nvPr/>
        </p:nvSpPr>
        <p:spPr>
          <a:xfrm>
            <a:off x="11267243" y="1735035"/>
            <a:ext cx="181140" cy="3282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25400" tIns="25400" rIns="25400" bIns="25400" numCol="1" spcCol="38100" rtlCol="0" anchor="ctr">
            <a:spAutoFit/>
          </a:bodyPr>
          <a:lstStyle/>
          <a:p>
            <a:pPr algn="ctr" defTabSz="1219200" hangingPunct="0">
              <a:lnSpc>
                <a:spcPct val="90000"/>
              </a:lnSpc>
            </a:pPr>
            <a:r>
              <a:rPr lang="en-US" sz="2000" dirty="0">
                <a:solidFill>
                  <a:srgbClr val="000000"/>
                </a:solidFill>
                <a:latin typeface="Canela Text Regular"/>
                <a:ea typeface="Canela Text Regular"/>
                <a:cs typeface="Canela Text Regular"/>
                <a:sym typeface="Canela Text Regular"/>
              </a:rPr>
              <a:t>$</a:t>
            </a:r>
          </a:p>
        </p:txBody>
      </p:sp>
    </p:spTree>
    <p:extLst>
      <p:ext uri="{BB962C8B-B14F-4D97-AF65-F5344CB8AC3E}">
        <p14:creationId xmlns:p14="http://schemas.microsoft.com/office/powerpoint/2010/main" val="1658636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repeatCount="500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3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9" presetClass="entr" presetSubtype="0" repeatCount="500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3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27" grpId="0" animBg="1"/>
      <p:bldP spid="2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1441F60-AD11-A41E-D01A-8CE8C837D5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16554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AE9D960-F9BC-A285-6EF8-B547B27938D0}"/>
              </a:ext>
            </a:extLst>
          </p:cNvPr>
          <p:cNvSpPr txBox="1"/>
          <p:nvPr/>
        </p:nvSpPr>
        <p:spPr>
          <a:xfrm>
            <a:off x="2206762" y="2377024"/>
            <a:ext cx="8026584" cy="117314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defTabSz="1219200" hangingPunct="0">
              <a:lnSpc>
                <a:spcPct val="90000"/>
              </a:lnSpc>
            </a:pPr>
            <a:r>
              <a:rPr lang="en-US" sz="2700" dirty="0">
                <a:latin typeface="Avenir Light" panose="020B0402020203020204" pitchFamily="34" charset="77"/>
                <a:sym typeface="Canela Text Regular"/>
              </a:rPr>
              <a:t>Connect with the person who </a:t>
            </a:r>
            <a:r>
              <a:rPr lang="en-US" sz="2700" dirty="0">
                <a:latin typeface="Avenir Light" panose="020B0402020203020204" pitchFamily="34" charset="77"/>
              </a:rPr>
              <a:t>shared THREE with you!</a:t>
            </a:r>
            <a:endParaRPr lang="en-US" sz="2700" dirty="0">
              <a:latin typeface="Avenir Light" panose="020B0402020203020204" pitchFamily="34" charset="77"/>
              <a:sym typeface="Canela Text Regular"/>
            </a:endParaRPr>
          </a:p>
          <a:p>
            <a:pPr defTabSz="1219200" hangingPunct="0">
              <a:lnSpc>
                <a:spcPct val="90000"/>
              </a:lnSpc>
            </a:pPr>
            <a:endParaRPr lang="en-US" sz="2700" dirty="0">
              <a:latin typeface="Avenir Light" panose="020B0402020203020204" pitchFamily="34" charset="77"/>
            </a:endParaRPr>
          </a:p>
          <a:p>
            <a:pPr defTabSz="1219200" hangingPunct="0">
              <a:lnSpc>
                <a:spcPct val="90000"/>
              </a:lnSpc>
            </a:pPr>
            <a:r>
              <a:rPr lang="en-US" sz="2700" dirty="0">
                <a:latin typeface="Avenir Light" panose="020B0402020203020204" pitchFamily="34" charset="77"/>
                <a:sym typeface="Canela Text Regular"/>
              </a:rPr>
              <a:t>                 Welcome to the Global Movement!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284B077-240A-2031-6F67-A0CD15DF2B1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66564" y="533721"/>
            <a:ext cx="362315" cy="3286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330A5B4-1C6D-9B8E-CA22-97319AD9C09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3158" y="948712"/>
            <a:ext cx="370016" cy="3692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E1C2B00-1B98-1757-248D-5EC5BBD5EA8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8002" y="1700727"/>
            <a:ext cx="329646" cy="3487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9BFC5D5-F9FD-11CD-E829-CAC939811E2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07264" y="753096"/>
            <a:ext cx="317624" cy="35714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ED7D0CA-35B4-7CAB-712C-665C597FF460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26" y="991321"/>
            <a:ext cx="276934" cy="36924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405BF40-3775-B849-E7FB-D65846F6B74A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80942" y="5993612"/>
            <a:ext cx="291638" cy="31469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CF87C5B-A26B-E622-D48F-C36B76408A88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6268" y="4415625"/>
            <a:ext cx="262220" cy="26167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20CD273-EEBC-1412-D979-52B90A6E6019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8045" y="2642340"/>
            <a:ext cx="232204" cy="23782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496CD2E-C059-FFEC-BAAF-9AF422D79A36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06213" y="3051899"/>
            <a:ext cx="208952" cy="22131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CFC7310-A001-92E1-2FFB-DF79424BE6E7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92724" y="1143172"/>
            <a:ext cx="370016" cy="40486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31EC599-C8E0-EA11-4AD1-E1331C78497B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7180" y="977082"/>
            <a:ext cx="340477" cy="34047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54813A4-64DC-9AB0-E4D1-C824B09DF705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46620" y="1997373"/>
            <a:ext cx="368545" cy="39755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B0BEC27-8FBC-2D67-F624-5D3FA71CF714}"/>
              </a:ext>
            </a:extLst>
          </p:cNvPr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5609" y="5487923"/>
            <a:ext cx="243102" cy="24082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5EEED33-0587-51A7-4657-908D995C0FF4}"/>
              </a:ext>
            </a:extLst>
          </p:cNvPr>
          <p:cNvPicPr>
            <a:picLocks noChangeAspect="1"/>
          </p:cNvPicPr>
          <p:nvPr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8622" y="1577722"/>
            <a:ext cx="340477" cy="34047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B17E777-4D8A-910C-D156-2B04A564BE58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99660" y="1568233"/>
            <a:ext cx="262868" cy="25661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F3DD37E-6562-08BD-F1EE-70446832E0B6}"/>
              </a:ext>
            </a:extLst>
          </p:cNvPr>
          <p:cNvPicPr>
            <a:picLocks noChangeAspect="1"/>
          </p:cNvPicPr>
          <p:nvPr/>
        </p:nvPicPr>
        <p:blipFill>
          <a:blip r:embed="rId1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6653" y="4005341"/>
            <a:ext cx="221627" cy="22123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DC155EE-290D-DDE6-5540-FDD792975285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68616" y="4494319"/>
            <a:ext cx="292916" cy="28995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FA67B7E-F873-5F6C-E45A-C041289D5DB3}"/>
              </a:ext>
            </a:extLst>
          </p:cNvPr>
          <p:cNvPicPr>
            <a:picLocks noChangeAspect="1"/>
          </p:cNvPicPr>
          <p:nvPr/>
        </p:nvPicPr>
        <p:blipFill>
          <a:blip r:embed="rId2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94088" y="565170"/>
            <a:ext cx="272834" cy="36530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B06F2B9-7B22-0219-0D20-745CB9D1A57E}"/>
              </a:ext>
            </a:extLst>
          </p:cNvPr>
          <p:cNvPicPr>
            <a:picLocks noChangeAspect="1"/>
          </p:cNvPicPr>
          <p:nvPr/>
        </p:nvPicPr>
        <p:blipFill>
          <a:blip r:embed="rId2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5982" y="4258900"/>
            <a:ext cx="192615" cy="19330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98A4F49-77CE-9CFE-890C-9B4181BF7F6C}"/>
              </a:ext>
            </a:extLst>
          </p:cNvPr>
          <p:cNvPicPr>
            <a:picLocks noChangeAspect="1"/>
          </p:cNvPicPr>
          <p:nvPr/>
        </p:nvPicPr>
        <p:blipFill rotWithShape="1">
          <a:blip r:embed="rId2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51414" y="440177"/>
            <a:ext cx="313199" cy="31291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E95A409D-D9FA-F402-E521-5B762851FF73}"/>
              </a:ext>
            </a:extLst>
          </p:cNvPr>
          <p:cNvPicPr>
            <a:picLocks noChangeAspect="1"/>
          </p:cNvPicPr>
          <p:nvPr/>
        </p:nvPicPr>
        <p:blipFill>
          <a:blip r:embed="rId2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3718" y="928579"/>
            <a:ext cx="198344" cy="27492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70B92BC6-4A5A-E61E-093D-E5139D405967}"/>
              </a:ext>
            </a:extLst>
          </p:cNvPr>
          <p:cNvPicPr>
            <a:picLocks noChangeAspect="1"/>
          </p:cNvPicPr>
          <p:nvPr/>
        </p:nvPicPr>
        <p:blipFill>
          <a:blip r:embed="rId2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15232" y="3744085"/>
            <a:ext cx="254134" cy="29818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FB74CE8D-1492-63A2-BE4F-3BBCFDBA0D1A}"/>
              </a:ext>
            </a:extLst>
          </p:cNvPr>
          <p:cNvPicPr>
            <a:picLocks noChangeAspect="1"/>
          </p:cNvPicPr>
          <p:nvPr/>
        </p:nvPicPr>
        <p:blipFill>
          <a:blip r:embed="rId2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5005" y="4115238"/>
            <a:ext cx="257865" cy="25786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4A1E1BCE-E4EC-2408-7411-F75D1E11F3FD}"/>
              </a:ext>
            </a:extLst>
          </p:cNvPr>
          <p:cNvPicPr>
            <a:picLocks noChangeAspect="1"/>
          </p:cNvPicPr>
          <p:nvPr/>
        </p:nvPicPr>
        <p:blipFill>
          <a:blip r:embed="rId2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47160" y="829886"/>
            <a:ext cx="198343" cy="19738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59A91F03-F361-EBAB-BE2F-FDABB7DFB109}"/>
              </a:ext>
            </a:extLst>
          </p:cNvPr>
          <p:cNvPicPr>
            <a:picLocks noChangeAspect="1"/>
          </p:cNvPicPr>
          <p:nvPr/>
        </p:nvPicPr>
        <p:blipFill rotWithShape="1">
          <a:blip r:embed="rId2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62446" y="4409804"/>
            <a:ext cx="208952" cy="215731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863FCC68-E1D3-F1F5-BC6F-591492B2142E}"/>
              </a:ext>
            </a:extLst>
          </p:cNvPr>
          <p:cNvPicPr>
            <a:picLocks noChangeAspect="1"/>
          </p:cNvPicPr>
          <p:nvPr/>
        </p:nvPicPr>
        <p:blipFill>
          <a:blip r:embed="rId2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9656" y="225426"/>
            <a:ext cx="342199" cy="32867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4089028B-9707-3EEB-BEB6-B086E7BF64B2}"/>
              </a:ext>
            </a:extLst>
          </p:cNvPr>
          <p:cNvPicPr>
            <a:picLocks noChangeAspect="1"/>
          </p:cNvPicPr>
          <p:nvPr/>
        </p:nvPicPr>
        <p:blipFill>
          <a:blip r:embed="rId3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06412" y="4951722"/>
            <a:ext cx="255120" cy="246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5B07D817-1396-F6F7-0129-8DD8A429B62B}"/>
              </a:ext>
            </a:extLst>
          </p:cNvPr>
          <p:cNvPicPr>
            <a:picLocks noChangeAspect="1"/>
          </p:cNvPicPr>
          <p:nvPr/>
        </p:nvPicPr>
        <p:blipFill>
          <a:blip r:embed="rId3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17647" y="4591927"/>
            <a:ext cx="384466" cy="375179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7409CCDF-F40F-1DE3-23CD-45ECCA644BBA}"/>
              </a:ext>
            </a:extLst>
          </p:cNvPr>
          <p:cNvPicPr>
            <a:picLocks noChangeAspect="1"/>
          </p:cNvPicPr>
          <p:nvPr/>
        </p:nvPicPr>
        <p:blipFill>
          <a:blip r:embed="rId3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57415" y="1845879"/>
            <a:ext cx="355423" cy="35714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836FCDD6-D321-AAB1-2514-5202CF64F0CC}"/>
              </a:ext>
            </a:extLst>
          </p:cNvPr>
          <p:cNvPicPr>
            <a:picLocks noChangeAspect="1"/>
          </p:cNvPicPr>
          <p:nvPr/>
        </p:nvPicPr>
        <p:blipFill>
          <a:blip r:embed="rId3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58901" y="4244171"/>
            <a:ext cx="347605" cy="347605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F1F06DBB-0A03-EE7F-92C6-4EB6A5AA7A0F}"/>
              </a:ext>
            </a:extLst>
          </p:cNvPr>
          <p:cNvPicPr>
            <a:picLocks noChangeAspect="1"/>
          </p:cNvPicPr>
          <p:nvPr/>
        </p:nvPicPr>
        <p:blipFill rotWithShape="1">
          <a:blip r:embed="rId3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10063" y="1273404"/>
            <a:ext cx="353415" cy="459567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1229965D-E142-82A5-8FC9-2783A40A2F02}"/>
              </a:ext>
            </a:extLst>
          </p:cNvPr>
          <p:cNvPicPr>
            <a:picLocks noChangeAspect="1"/>
          </p:cNvPicPr>
          <p:nvPr/>
        </p:nvPicPr>
        <p:blipFill rotWithShape="1">
          <a:blip r:embed="rId3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8973" y="5132526"/>
            <a:ext cx="258784" cy="27105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40CD3494-861F-B64C-9626-AB45C22F46EB}"/>
              </a:ext>
            </a:extLst>
          </p:cNvPr>
          <p:cNvPicPr>
            <a:picLocks noChangeAspect="1"/>
          </p:cNvPicPr>
          <p:nvPr/>
        </p:nvPicPr>
        <p:blipFill>
          <a:blip r:embed="rId3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94368" y="826924"/>
            <a:ext cx="219497" cy="208363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CBD7E20D-DF86-7204-80A8-A73C7D60FF38}"/>
              </a:ext>
            </a:extLst>
          </p:cNvPr>
          <p:cNvPicPr>
            <a:picLocks noChangeAspect="1"/>
          </p:cNvPicPr>
          <p:nvPr/>
        </p:nvPicPr>
        <p:blipFill>
          <a:blip r:embed="rId3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09239" y="5323307"/>
            <a:ext cx="347605" cy="43338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947BE477-55F0-7467-3B82-EED199157317}"/>
              </a:ext>
            </a:extLst>
          </p:cNvPr>
          <p:cNvPicPr>
            <a:picLocks noChangeAspect="1"/>
          </p:cNvPicPr>
          <p:nvPr/>
        </p:nvPicPr>
        <p:blipFill rotWithShape="1">
          <a:blip r:embed="rId3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10345" y="1456719"/>
            <a:ext cx="418047" cy="445797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B4DD6221-3C51-7448-3AFB-710798B2173A}"/>
              </a:ext>
            </a:extLst>
          </p:cNvPr>
          <p:cNvPicPr>
            <a:picLocks noChangeAspect="1"/>
          </p:cNvPicPr>
          <p:nvPr/>
        </p:nvPicPr>
        <p:blipFill>
          <a:blip r:embed="rId3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0620" y="4127513"/>
            <a:ext cx="173923" cy="223000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62B2201F-B38A-802B-62AF-20B0AD496EA1}"/>
              </a:ext>
            </a:extLst>
          </p:cNvPr>
          <p:cNvPicPr>
            <a:picLocks noChangeAspect="1"/>
          </p:cNvPicPr>
          <p:nvPr/>
        </p:nvPicPr>
        <p:blipFill rotWithShape="1">
          <a:blip r:embed="rId4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28766" y="3841050"/>
            <a:ext cx="211437" cy="219841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FF2EB760-8039-84CE-2460-8F7753035F1F}"/>
              </a:ext>
            </a:extLst>
          </p:cNvPr>
          <p:cNvPicPr>
            <a:picLocks noChangeAspect="1"/>
          </p:cNvPicPr>
          <p:nvPr/>
        </p:nvPicPr>
        <p:blipFill rotWithShape="1">
          <a:blip r:embed="rId4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77935" y="943335"/>
            <a:ext cx="338387" cy="428692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1C425B6E-953F-69A6-2126-6917FD362B54}"/>
              </a:ext>
            </a:extLst>
          </p:cNvPr>
          <p:cNvPicPr>
            <a:picLocks noChangeAspect="1"/>
          </p:cNvPicPr>
          <p:nvPr/>
        </p:nvPicPr>
        <p:blipFill>
          <a:blip r:embed="rId4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69323" y="479450"/>
            <a:ext cx="380731" cy="380731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562F390A-FD3B-B65C-C8DF-E4CCA437F9EF}"/>
              </a:ext>
            </a:extLst>
          </p:cNvPr>
          <p:cNvPicPr>
            <a:picLocks noChangeAspect="1"/>
          </p:cNvPicPr>
          <p:nvPr/>
        </p:nvPicPr>
        <p:blipFill>
          <a:blip r:embed="rId4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22846" y="1210484"/>
            <a:ext cx="303647" cy="378245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007D48C0-40CD-8B0D-FD22-08A0F837852B}"/>
              </a:ext>
            </a:extLst>
          </p:cNvPr>
          <p:cNvPicPr>
            <a:picLocks noChangeAspect="1"/>
          </p:cNvPicPr>
          <p:nvPr/>
        </p:nvPicPr>
        <p:blipFill>
          <a:blip r:embed="rId4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5303" y="3321668"/>
            <a:ext cx="329011" cy="397555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8B1EEBBA-C3D8-AF70-4028-633E1A4C8B84}"/>
              </a:ext>
            </a:extLst>
          </p:cNvPr>
          <p:cNvPicPr>
            <a:picLocks noChangeAspect="1"/>
          </p:cNvPicPr>
          <p:nvPr/>
        </p:nvPicPr>
        <p:blipFill>
          <a:blip r:embed="rId4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8314" y="4976074"/>
            <a:ext cx="320383" cy="320383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6ECF2544-7EE8-F1D9-AF36-61484515253D}"/>
              </a:ext>
            </a:extLst>
          </p:cNvPr>
          <p:cNvPicPr>
            <a:picLocks noChangeAspect="1"/>
          </p:cNvPicPr>
          <p:nvPr/>
        </p:nvPicPr>
        <p:blipFill>
          <a:blip r:embed="rId4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7710" y="4729856"/>
            <a:ext cx="303680" cy="389229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6A1202A9-A7E9-09BE-8C58-5EA20DF2EA86}"/>
              </a:ext>
            </a:extLst>
          </p:cNvPr>
          <p:cNvPicPr>
            <a:picLocks noChangeAspect="1"/>
          </p:cNvPicPr>
          <p:nvPr/>
        </p:nvPicPr>
        <p:blipFill>
          <a:blip r:embed="rId4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6774" y="280587"/>
            <a:ext cx="291922" cy="389229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32CAEAB4-A405-B69E-EB3A-183B7D89C848}"/>
              </a:ext>
            </a:extLst>
          </p:cNvPr>
          <p:cNvPicPr>
            <a:picLocks noChangeAspect="1"/>
          </p:cNvPicPr>
          <p:nvPr/>
        </p:nvPicPr>
        <p:blipFill>
          <a:blip r:embed="rId4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2962" y="2308049"/>
            <a:ext cx="305973" cy="330782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96D5D539-57D3-9C2D-2DD7-3F0DE29000E6}"/>
              </a:ext>
            </a:extLst>
          </p:cNvPr>
          <p:cNvPicPr>
            <a:picLocks noChangeAspect="1"/>
          </p:cNvPicPr>
          <p:nvPr/>
        </p:nvPicPr>
        <p:blipFill>
          <a:blip r:embed="rId4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8264" y="930475"/>
            <a:ext cx="263591" cy="281325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CC588267-B502-311D-FC61-84409E222D6A}"/>
              </a:ext>
            </a:extLst>
          </p:cNvPr>
          <p:cNvPicPr>
            <a:picLocks noChangeAspect="1"/>
          </p:cNvPicPr>
          <p:nvPr/>
        </p:nvPicPr>
        <p:blipFill>
          <a:blip r:embed="rId5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56917" y="3062594"/>
            <a:ext cx="333407" cy="328574"/>
          </a:xfrm>
          <a:prstGeom prst="rect">
            <a:avLst/>
          </a:prstGeom>
        </p:spPr>
      </p:pic>
      <p:pic>
        <p:nvPicPr>
          <p:cNvPr id="128" name="Picture 127">
            <a:extLst>
              <a:ext uri="{FF2B5EF4-FFF2-40B4-BE49-F238E27FC236}">
                <a16:creationId xmlns:a16="http://schemas.microsoft.com/office/drawing/2014/main" id="{0F0B6629-16F8-A206-FCE5-AC9FFD325ECD}"/>
              </a:ext>
            </a:extLst>
          </p:cNvPr>
          <p:cNvPicPr>
            <a:picLocks noChangeAspect="1"/>
          </p:cNvPicPr>
          <p:nvPr/>
        </p:nvPicPr>
        <p:blipFill>
          <a:blip r:embed="rId5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6506" y="4830584"/>
            <a:ext cx="224579" cy="254303"/>
          </a:xfrm>
          <a:prstGeom prst="rect">
            <a:avLst/>
          </a:prstGeom>
        </p:spPr>
      </p:pic>
      <p:pic>
        <p:nvPicPr>
          <p:cNvPr id="130" name="Picture 129">
            <a:extLst>
              <a:ext uri="{FF2B5EF4-FFF2-40B4-BE49-F238E27FC236}">
                <a16:creationId xmlns:a16="http://schemas.microsoft.com/office/drawing/2014/main" id="{C54F16A1-B2FA-69D4-3731-51ACE8BEEA3D}"/>
              </a:ext>
            </a:extLst>
          </p:cNvPr>
          <p:cNvPicPr>
            <a:picLocks noChangeAspect="1"/>
          </p:cNvPicPr>
          <p:nvPr/>
        </p:nvPicPr>
        <p:blipFill>
          <a:blip r:embed="rId5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69529" y="5343056"/>
            <a:ext cx="292098" cy="292098"/>
          </a:xfrm>
          <a:prstGeom prst="rect">
            <a:avLst/>
          </a:prstGeom>
        </p:spPr>
      </p:pic>
      <p:pic>
        <p:nvPicPr>
          <p:cNvPr id="132" name="Picture 131">
            <a:extLst>
              <a:ext uri="{FF2B5EF4-FFF2-40B4-BE49-F238E27FC236}">
                <a16:creationId xmlns:a16="http://schemas.microsoft.com/office/drawing/2014/main" id="{F6E1789B-FEBC-4CD5-07E3-9FEF4399789F}"/>
              </a:ext>
            </a:extLst>
          </p:cNvPr>
          <p:cNvPicPr>
            <a:picLocks noChangeAspect="1"/>
          </p:cNvPicPr>
          <p:nvPr/>
        </p:nvPicPr>
        <p:blipFill>
          <a:blip r:embed="rId5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2343" y="4171101"/>
            <a:ext cx="261501" cy="256448"/>
          </a:xfrm>
          <a:prstGeom prst="rect">
            <a:avLst/>
          </a:prstGeom>
        </p:spPr>
      </p:pic>
      <p:pic>
        <p:nvPicPr>
          <p:cNvPr id="134" name="Picture 133">
            <a:extLst>
              <a:ext uri="{FF2B5EF4-FFF2-40B4-BE49-F238E27FC236}">
                <a16:creationId xmlns:a16="http://schemas.microsoft.com/office/drawing/2014/main" id="{9B18D09B-9B22-0CA6-B054-D2EEE405CD7B}"/>
              </a:ext>
            </a:extLst>
          </p:cNvPr>
          <p:cNvPicPr>
            <a:picLocks noChangeAspect="1"/>
          </p:cNvPicPr>
          <p:nvPr/>
        </p:nvPicPr>
        <p:blipFill>
          <a:blip r:embed="rId5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98100" y="4746851"/>
            <a:ext cx="303407" cy="291408"/>
          </a:xfrm>
          <a:prstGeom prst="rect">
            <a:avLst/>
          </a:prstGeom>
        </p:spPr>
      </p:pic>
      <p:pic>
        <p:nvPicPr>
          <p:cNvPr id="136" name="Picture 135">
            <a:extLst>
              <a:ext uri="{FF2B5EF4-FFF2-40B4-BE49-F238E27FC236}">
                <a16:creationId xmlns:a16="http://schemas.microsoft.com/office/drawing/2014/main" id="{D9C55625-D3EE-F73B-6AC3-D310CD15168D}"/>
              </a:ext>
            </a:extLst>
          </p:cNvPr>
          <p:cNvPicPr>
            <a:picLocks noChangeAspect="1"/>
          </p:cNvPicPr>
          <p:nvPr/>
        </p:nvPicPr>
        <p:blipFill>
          <a:blip r:embed="rId5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3167" y="4836442"/>
            <a:ext cx="228421" cy="246628"/>
          </a:xfrm>
          <a:prstGeom prst="rect">
            <a:avLst/>
          </a:prstGeom>
        </p:spPr>
      </p:pic>
      <p:pic>
        <p:nvPicPr>
          <p:cNvPr id="138" name="Picture 137">
            <a:extLst>
              <a:ext uri="{FF2B5EF4-FFF2-40B4-BE49-F238E27FC236}">
                <a16:creationId xmlns:a16="http://schemas.microsoft.com/office/drawing/2014/main" id="{D636F350-034A-2D65-0B29-FF446A904446}"/>
              </a:ext>
            </a:extLst>
          </p:cNvPr>
          <p:cNvPicPr>
            <a:picLocks noChangeAspect="1"/>
          </p:cNvPicPr>
          <p:nvPr/>
        </p:nvPicPr>
        <p:blipFill>
          <a:blip r:embed="rId5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03610" y="1217055"/>
            <a:ext cx="294970" cy="291407"/>
          </a:xfrm>
          <a:prstGeom prst="rect">
            <a:avLst/>
          </a:prstGeom>
        </p:spPr>
      </p:pic>
      <p:pic>
        <p:nvPicPr>
          <p:cNvPr id="140" name="Picture 139">
            <a:extLst>
              <a:ext uri="{FF2B5EF4-FFF2-40B4-BE49-F238E27FC236}">
                <a16:creationId xmlns:a16="http://schemas.microsoft.com/office/drawing/2014/main" id="{703094D9-C4AB-2466-B7D2-82F91FBDCAFE}"/>
              </a:ext>
            </a:extLst>
          </p:cNvPr>
          <p:cNvPicPr>
            <a:picLocks noChangeAspect="1"/>
          </p:cNvPicPr>
          <p:nvPr/>
        </p:nvPicPr>
        <p:blipFill>
          <a:blip r:embed="rId5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7881" y="513407"/>
            <a:ext cx="340962" cy="378847"/>
          </a:xfrm>
          <a:prstGeom prst="rect">
            <a:avLst/>
          </a:prstGeom>
        </p:spPr>
      </p:pic>
      <p:pic>
        <p:nvPicPr>
          <p:cNvPr id="142" name="Picture 141">
            <a:extLst>
              <a:ext uri="{FF2B5EF4-FFF2-40B4-BE49-F238E27FC236}">
                <a16:creationId xmlns:a16="http://schemas.microsoft.com/office/drawing/2014/main" id="{CFADF338-F06E-0F7A-D129-8FB9848F71C5}"/>
              </a:ext>
            </a:extLst>
          </p:cNvPr>
          <p:cNvPicPr>
            <a:picLocks noChangeAspect="1"/>
          </p:cNvPicPr>
          <p:nvPr/>
        </p:nvPicPr>
        <p:blipFill>
          <a:blip r:embed="rId5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8288" y="576296"/>
            <a:ext cx="236820" cy="290512"/>
          </a:xfrm>
          <a:prstGeom prst="rect">
            <a:avLst/>
          </a:prstGeom>
        </p:spPr>
      </p:pic>
      <p:pic>
        <p:nvPicPr>
          <p:cNvPr id="144" name="Picture 143">
            <a:extLst>
              <a:ext uri="{FF2B5EF4-FFF2-40B4-BE49-F238E27FC236}">
                <a16:creationId xmlns:a16="http://schemas.microsoft.com/office/drawing/2014/main" id="{18294AC7-F853-464B-A053-07C679EDB35F}"/>
              </a:ext>
            </a:extLst>
          </p:cNvPr>
          <p:cNvPicPr>
            <a:picLocks noChangeAspect="1"/>
          </p:cNvPicPr>
          <p:nvPr/>
        </p:nvPicPr>
        <p:blipFill>
          <a:blip r:embed="rId5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53173" y="4986085"/>
            <a:ext cx="397860" cy="393055"/>
          </a:xfrm>
          <a:prstGeom prst="rect">
            <a:avLst/>
          </a:prstGeom>
        </p:spPr>
      </p:pic>
      <p:pic>
        <p:nvPicPr>
          <p:cNvPr id="146" name="Picture 145">
            <a:extLst>
              <a:ext uri="{FF2B5EF4-FFF2-40B4-BE49-F238E27FC236}">
                <a16:creationId xmlns:a16="http://schemas.microsoft.com/office/drawing/2014/main" id="{63F828FC-1FE9-1D11-3C4B-86160BF55AE9}"/>
              </a:ext>
            </a:extLst>
          </p:cNvPr>
          <p:cNvPicPr>
            <a:picLocks noChangeAspect="1"/>
          </p:cNvPicPr>
          <p:nvPr/>
        </p:nvPicPr>
        <p:blipFill>
          <a:blip r:embed="rId6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48650" y="991321"/>
            <a:ext cx="533828" cy="511907"/>
          </a:xfrm>
          <a:prstGeom prst="rect">
            <a:avLst/>
          </a:prstGeom>
        </p:spPr>
      </p:pic>
      <p:pic>
        <p:nvPicPr>
          <p:cNvPr id="148" name="Picture 147">
            <a:extLst>
              <a:ext uri="{FF2B5EF4-FFF2-40B4-BE49-F238E27FC236}">
                <a16:creationId xmlns:a16="http://schemas.microsoft.com/office/drawing/2014/main" id="{D52BA3C8-C489-C761-EEC4-0A5ED40C5F02}"/>
              </a:ext>
            </a:extLst>
          </p:cNvPr>
          <p:cNvPicPr>
            <a:picLocks noChangeAspect="1"/>
          </p:cNvPicPr>
          <p:nvPr/>
        </p:nvPicPr>
        <p:blipFill>
          <a:blip r:embed="rId6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8391" y="3537479"/>
            <a:ext cx="368792" cy="361665"/>
          </a:xfrm>
          <a:prstGeom prst="rect">
            <a:avLst/>
          </a:prstGeom>
        </p:spPr>
      </p:pic>
      <p:pic>
        <p:nvPicPr>
          <p:cNvPr id="150" name="Picture 149">
            <a:extLst>
              <a:ext uri="{FF2B5EF4-FFF2-40B4-BE49-F238E27FC236}">
                <a16:creationId xmlns:a16="http://schemas.microsoft.com/office/drawing/2014/main" id="{2E6B92A7-043A-1AB2-CE04-C9713CB2174A}"/>
              </a:ext>
            </a:extLst>
          </p:cNvPr>
          <p:cNvPicPr>
            <a:picLocks noChangeAspect="1"/>
          </p:cNvPicPr>
          <p:nvPr/>
        </p:nvPicPr>
        <p:blipFill>
          <a:blip r:embed="rId6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8766" y="4472281"/>
            <a:ext cx="306536" cy="334028"/>
          </a:xfrm>
          <a:prstGeom prst="rect">
            <a:avLst/>
          </a:prstGeom>
        </p:spPr>
      </p:pic>
      <p:pic>
        <p:nvPicPr>
          <p:cNvPr id="152" name="Picture 151">
            <a:extLst>
              <a:ext uri="{FF2B5EF4-FFF2-40B4-BE49-F238E27FC236}">
                <a16:creationId xmlns:a16="http://schemas.microsoft.com/office/drawing/2014/main" id="{FA03C831-694C-F0DA-73A6-9AD32FB70654}"/>
              </a:ext>
            </a:extLst>
          </p:cNvPr>
          <p:cNvPicPr>
            <a:picLocks noChangeAspect="1"/>
          </p:cNvPicPr>
          <p:nvPr/>
        </p:nvPicPr>
        <p:blipFill>
          <a:blip r:embed="rId6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1879" y="4156384"/>
            <a:ext cx="375998" cy="361898"/>
          </a:xfrm>
          <a:prstGeom prst="rect">
            <a:avLst/>
          </a:prstGeom>
        </p:spPr>
      </p:pic>
      <p:pic>
        <p:nvPicPr>
          <p:cNvPr id="154" name="Picture 153">
            <a:extLst>
              <a:ext uri="{FF2B5EF4-FFF2-40B4-BE49-F238E27FC236}">
                <a16:creationId xmlns:a16="http://schemas.microsoft.com/office/drawing/2014/main" id="{1BAC4450-E22B-8EA6-FE21-A0A81DA1BAC2}"/>
              </a:ext>
            </a:extLst>
          </p:cNvPr>
          <p:cNvPicPr>
            <a:picLocks noChangeAspect="1"/>
          </p:cNvPicPr>
          <p:nvPr/>
        </p:nvPicPr>
        <p:blipFill>
          <a:blip r:embed="rId6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0058" y="371174"/>
            <a:ext cx="267021" cy="238642"/>
          </a:xfrm>
          <a:prstGeom prst="rect">
            <a:avLst/>
          </a:prstGeom>
        </p:spPr>
      </p:pic>
      <p:pic>
        <p:nvPicPr>
          <p:cNvPr id="156" name="Picture 155">
            <a:extLst>
              <a:ext uri="{FF2B5EF4-FFF2-40B4-BE49-F238E27FC236}">
                <a16:creationId xmlns:a16="http://schemas.microsoft.com/office/drawing/2014/main" id="{E3DD8022-6E1D-A469-84AF-12F621056241}"/>
              </a:ext>
            </a:extLst>
          </p:cNvPr>
          <p:cNvPicPr>
            <a:picLocks noChangeAspect="1"/>
          </p:cNvPicPr>
          <p:nvPr/>
        </p:nvPicPr>
        <p:blipFill>
          <a:blip r:embed="rId6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997" y="1538329"/>
            <a:ext cx="262868" cy="264137"/>
          </a:xfrm>
          <a:prstGeom prst="rect">
            <a:avLst/>
          </a:prstGeom>
        </p:spPr>
      </p:pic>
      <p:pic>
        <p:nvPicPr>
          <p:cNvPr id="158" name="Picture 157">
            <a:extLst>
              <a:ext uri="{FF2B5EF4-FFF2-40B4-BE49-F238E27FC236}">
                <a16:creationId xmlns:a16="http://schemas.microsoft.com/office/drawing/2014/main" id="{32F8CF13-740B-2956-B7C8-7F852AA69B27}"/>
              </a:ext>
            </a:extLst>
          </p:cNvPr>
          <p:cNvPicPr>
            <a:picLocks noChangeAspect="1"/>
          </p:cNvPicPr>
          <p:nvPr/>
        </p:nvPicPr>
        <p:blipFill>
          <a:blip r:embed="rId6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24914" y="4140335"/>
            <a:ext cx="258784" cy="317978"/>
          </a:xfrm>
          <a:prstGeom prst="rect">
            <a:avLst/>
          </a:prstGeom>
        </p:spPr>
      </p:pic>
      <p:pic>
        <p:nvPicPr>
          <p:cNvPr id="160" name="Picture 159">
            <a:extLst>
              <a:ext uri="{FF2B5EF4-FFF2-40B4-BE49-F238E27FC236}">
                <a16:creationId xmlns:a16="http://schemas.microsoft.com/office/drawing/2014/main" id="{DAB51DCE-AD1B-57DA-4C78-59E8D6DC12AE}"/>
              </a:ext>
            </a:extLst>
          </p:cNvPr>
          <p:cNvPicPr>
            <a:picLocks noChangeAspect="1"/>
          </p:cNvPicPr>
          <p:nvPr/>
        </p:nvPicPr>
        <p:blipFill>
          <a:blip r:embed="rId6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2488" y="324285"/>
            <a:ext cx="284765" cy="281326"/>
          </a:xfrm>
          <a:prstGeom prst="rect">
            <a:avLst/>
          </a:prstGeom>
        </p:spPr>
      </p:pic>
      <p:pic>
        <p:nvPicPr>
          <p:cNvPr id="163" name="Picture 162">
            <a:extLst>
              <a:ext uri="{FF2B5EF4-FFF2-40B4-BE49-F238E27FC236}">
                <a16:creationId xmlns:a16="http://schemas.microsoft.com/office/drawing/2014/main" id="{98370D19-4281-B563-6040-3418DD51CA2C}"/>
              </a:ext>
            </a:extLst>
          </p:cNvPr>
          <p:cNvPicPr>
            <a:picLocks noChangeAspect="1"/>
          </p:cNvPicPr>
          <p:nvPr/>
        </p:nvPicPr>
        <p:blipFill>
          <a:blip r:embed="rId6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17352" y="5180252"/>
            <a:ext cx="290317" cy="286109"/>
          </a:xfrm>
          <a:prstGeom prst="rect">
            <a:avLst/>
          </a:prstGeom>
        </p:spPr>
      </p:pic>
      <p:pic>
        <p:nvPicPr>
          <p:cNvPr id="165" name="Picture 164">
            <a:extLst>
              <a:ext uri="{FF2B5EF4-FFF2-40B4-BE49-F238E27FC236}">
                <a16:creationId xmlns:a16="http://schemas.microsoft.com/office/drawing/2014/main" id="{98CFA521-5551-673D-F23E-7C3994B51D52}"/>
              </a:ext>
            </a:extLst>
          </p:cNvPr>
          <p:cNvPicPr>
            <a:picLocks noChangeAspect="1"/>
          </p:cNvPicPr>
          <p:nvPr/>
        </p:nvPicPr>
        <p:blipFill>
          <a:blip r:embed="rId6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90957" y="5416671"/>
            <a:ext cx="318206" cy="315900"/>
          </a:xfrm>
          <a:prstGeom prst="rect">
            <a:avLst/>
          </a:prstGeom>
        </p:spPr>
      </p:pic>
      <p:pic>
        <p:nvPicPr>
          <p:cNvPr id="167" name="Picture 166">
            <a:extLst>
              <a:ext uri="{FF2B5EF4-FFF2-40B4-BE49-F238E27FC236}">
                <a16:creationId xmlns:a16="http://schemas.microsoft.com/office/drawing/2014/main" id="{D370D40A-ACB8-FD70-8EA8-B2875DCFD471}"/>
              </a:ext>
            </a:extLst>
          </p:cNvPr>
          <p:cNvPicPr>
            <a:picLocks noChangeAspect="1"/>
          </p:cNvPicPr>
          <p:nvPr/>
        </p:nvPicPr>
        <p:blipFill>
          <a:blip r:embed="rId7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49746" y="3537479"/>
            <a:ext cx="336060" cy="334436"/>
          </a:xfrm>
          <a:prstGeom prst="rect">
            <a:avLst/>
          </a:prstGeom>
        </p:spPr>
      </p:pic>
      <p:pic>
        <p:nvPicPr>
          <p:cNvPr id="169" name="Picture 168">
            <a:extLst>
              <a:ext uri="{FF2B5EF4-FFF2-40B4-BE49-F238E27FC236}">
                <a16:creationId xmlns:a16="http://schemas.microsoft.com/office/drawing/2014/main" id="{3B1A407E-E274-998B-1F6D-151246A1EE98}"/>
              </a:ext>
            </a:extLst>
          </p:cNvPr>
          <p:cNvPicPr>
            <a:picLocks noChangeAspect="1"/>
          </p:cNvPicPr>
          <p:nvPr/>
        </p:nvPicPr>
        <p:blipFill>
          <a:blip r:embed="rId7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99260" y="5593331"/>
            <a:ext cx="409070" cy="378439"/>
          </a:xfrm>
          <a:prstGeom prst="rect">
            <a:avLst/>
          </a:prstGeom>
        </p:spPr>
      </p:pic>
      <p:pic>
        <p:nvPicPr>
          <p:cNvPr id="171" name="Picture 170">
            <a:extLst>
              <a:ext uri="{FF2B5EF4-FFF2-40B4-BE49-F238E27FC236}">
                <a16:creationId xmlns:a16="http://schemas.microsoft.com/office/drawing/2014/main" id="{41AE57C4-2558-0CA2-7A33-0100BC19CC3D}"/>
              </a:ext>
            </a:extLst>
          </p:cNvPr>
          <p:cNvPicPr>
            <a:picLocks noChangeAspect="1"/>
          </p:cNvPicPr>
          <p:nvPr/>
        </p:nvPicPr>
        <p:blipFill>
          <a:blip r:embed="rId7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5720" y="1109065"/>
            <a:ext cx="332478" cy="328678"/>
          </a:xfrm>
          <a:prstGeom prst="rect">
            <a:avLst/>
          </a:prstGeom>
        </p:spPr>
      </p:pic>
      <p:pic>
        <p:nvPicPr>
          <p:cNvPr id="173" name="Picture 172">
            <a:extLst>
              <a:ext uri="{FF2B5EF4-FFF2-40B4-BE49-F238E27FC236}">
                <a16:creationId xmlns:a16="http://schemas.microsoft.com/office/drawing/2014/main" id="{85C17ABD-C542-37F5-53FD-A321F0B82EFD}"/>
              </a:ext>
            </a:extLst>
          </p:cNvPr>
          <p:cNvPicPr>
            <a:picLocks noChangeAspect="1"/>
          </p:cNvPicPr>
          <p:nvPr/>
        </p:nvPicPr>
        <p:blipFill rotWithShape="1">
          <a:blip r:embed="rId7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12210" y="5469243"/>
            <a:ext cx="315589" cy="328797"/>
          </a:xfrm>
          <a:prstGeom prst="rect">
            <a:avLst/>
          </a:prstGeom>
        </p:spPr>
      </p:pic>
      <p:pic>
        <p:nvPicPr>
          <p:cNvPr id="4" name="ThreeLogoBlack.png" descr="ThreeLogoBlack.png">
            <a:extLst>
              <a:ext uri="{FF2B5EF4-FFF2-40B4-BE49-F238E27FC236}">
                <a16:creationId xmlns:a16="http://schemas.microsoft.com/office/drawing/2014/main" id="{9C52438D-DE59-4010-9F4C-DA43969E2848}"/>
              </a:ext>
            </a:extLst>
          </p:cNvPr>
          <p:cNvPicPr>
            <a:picLocks noChangeAspect="1"/>
          </p:cNvPicPr>
          <p:nvPr/>
        </p:nvPicPr>
        <p:blipFill>
          <a:blip r:embed="rId7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09163" y="400213"/>
            <a:ext cx="1611508" cy="27836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029431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3173</TotalTime>
  <Words>758</Words>
  <Application>Microsoft Office PowerPoint</Application>
  <PresentationFormat>Widescreen</PresentationFormat>
  <Paragraphs>160</Paragraphs>
  <Slides>32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19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53" baseType="lpstr">
      <vt:lpstr>Aptos</vt:lpstr>
      <vt:lpstr>Aptos Display</vt:lpstr>
      <vt:lpstr>Arial</vt:lpstr>
      <vt:lpstr>Arial Black</vt:lpstr>
      <vt:lpstr>Arial Rounded MT Bold</vt:lpstr>
      <vt:lpstr>Avenir Light</vt:lpstr>
      <vt:lpstr>Baskerville Old Face</vt:lpstr>
      <vt:lpstr>Berlin Sans FB Demi</vt:lpstr>
      <vt:lpstr>Calibri</vt:lpstr>
      <vt:lpstr>Calibri Light</vt:lpstr>
      <vt:lpstr>Canela Text Regular</vt:lpstr>
      <vt:lpstr>Gill Sans</vt:lpstr>
      <vt:lpstr>Graphik</vt:lpstr>
      <vt:lpstr>Graphik-Medium</vt:lpstr>
      <vt:lpstr>Graphik-SemiboldItalic</vt:lpstr>
      <vt:lpstr>Helvetica</vt:lpstr>
      <vt:lpstr>Helvetica Light</vt:lpstr>
      <vt:lpstr>Snell Roundhand</vt:lpstr>
      <vt:lpstr>Wingdings</vt:lpstr>
      <vt:lpstr>Office Theme</vt:lpstr>
      <vt:lpstr>1_Office Theme</vt:lpstr>
      <vt:lpstr>We are Looking for People Who are Looking.                       Are YOU Looking?</vt:lpstr>
      <vt:lpstr>PowerPoint Presentation</vt:lpstr>
      <vt:lpstr>Billionare Warren Buffett has shared financial wisdom for many years. Here are a couple of his messages:</vt:lpstr>
      <vt:lpstr>  </vt:lpstr>
      <vt:lpstr>PowerPoint Presentation</vt:lpstr>
      <vt:lpstr>PowerPoint Presentation</vt:lpstr>
      <vt:lpstr>PowerPoint Presentation</vt:lpstr>
      <vt:lpstr>The Secret of Success</vt:lpstr>
      <vt:lpstr>PowerPoint Presentation</vt:lpstr>
      <vt:lpstr>                    TRENDING TODAY   HEALTH and CROSS BORDER E-COMMERCE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TIMING OF THREE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Samson li</dc:creator>
  <cp:lastModifiedBy>Karen DiSalvatore</cp:lastModifiedBy>
  <cp:revision>88</cp:revision>
  <cp:lastPrinted>2024-06-04T02:47:15Z</cp:lastPrinted>
  <dcterms:created xsi:type="dcterms:W3CDTF">2024-05-26T21:39:39Z</dcterms:created>
  <dcterms:modified xsi:type="dcterms:W3CDTF">2024-08-22T21:04:07Z</dcterms:modified>
</cp:coreProperties>
</file>