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58" r:id="rId4"/>
    <p:sldId id="259" r:id="rId5"/>
    <p:sldId id="260" r:id="rId6"/>
    <p:sldId id="265" r:id="rId7"/>
    <p:sldId id="261"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C8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8F529-9FC3-3647-7E4A-F94B8B2500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B98F38-AD7E-A04D-3B38-7E9CA1E862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D29A2C-8916-6D64-EDA4-70115229B00C}"/>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5" name="Footer Placeholder 4">
            <a:extLst>
              <a:ext uri="{FF2B5EF4-FFF2-40B4-BE49-F238E27FC236}">
                <a16:creationId xmlns:a16="http://schemas.microsoft.com/office/drawing/2014/main" id="{8BC38F2A-E266-9C7A-E01A-07E03CD86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B3FB83-4A5B-1539-7D4F-9990E2AA5504}"/>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1848042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0FA8A-FE17-7190-AFE4-977E06099D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FF9D8C-8188-6626-4A52-C962D43FBC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885C44-23C6-FE89-C0E8-44BECE5CA7A5}"/>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5" name="Footer Placeholder 4">
            <a:extLst>
              <a:ext uri="{FF2B5EF4-FFF2-40B4-BE49-F238E27FC236}">
                <a16:creationId xmlns:a16="http://schemas.microsoft.com/office/drawing/2014/main" id="{86372D94-6BA6-72B8-5FC6-0C1A64A29E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D99EE2-B95A-A978-AE90-93A0296B4E2F}"/>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1569234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1B12-85FF-31E0-C3B6-E5C854E1A2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94F6D3-854E-8288-DE54-73E00E6583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578FD5-4C17-0F7E-78D3-378DEA438470}"/>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5" name="Footer Placeholder 4">
            <a:extLst>
              <a:ext uri="{FF2B5EF4-FFF2-40B4-BE49-F238E27FC236}">
                <a16:creationId xmlns:a16="http://schemas.microsoft.com/office/drawing/2014/main" id="{DE9A5A8C-46BE-F733-2A8D-D1D87F18C1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3FE90D-695C-52A9-399E-8E53DF60342C}"/>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402868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42AAC-A0ED-3D1B-3F8B-B744F868DF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F8C246-86FE-508A-D5FF-5D5B390DAE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D0D336-5791-6A89-9D2B-F6244558B6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09FBCF-0F22-0CE0-30EF-56EC7986D6F8}"/>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6" name="Footer Placeholder 5">
            <a:extLst>
              <a:ext uri="{FF2B5EF4-FFF2-40B4-BE49-F238E27FC236}">
                <a16:creationId xmlns:a16="http://schemas.microsoft.com/office/drawing/2014/main" id="{85959FC8-4484-2ACE-9D78-C4D65EF85C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0ECC54-1F63-7178-716A-56E37316FC48}"/>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1526202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4E5AE-1CC7-11ED-5598-2C3FBA1AEF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C64431-20A7-96CE-7078-EC113D6794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A94BAE-3C8F-7680-DA5E-9B49A6CA19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59BDAB-EE6A-0A3B-F3D8-12F19D2C37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BEC6F6-2F19-B049-9D2D-99677102AC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A02DF9-F2CF-4A2D-119A-7124F8F125DB}"/>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8" name="Footer Placeholder 7">
            <a:extLst>
              <a:ext uri="{FF2B5EF4-FFF2-40B4-BE49-F238E27FC236}">
                <a16:creationId xmlns:a16="http://schemas.microsoft.com/office/drawing/2014/main" id="{9C29E07A-493A-0A5A-3C28-F7EB637AEA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B2C5B0-7808-51B0-3580-897D23A581E5}"/>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2513071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9D8E-FBDD-8E3A-B5E2-535575DEE4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33FFF7-3250-AA0C-8D05-6EBC7871C121}"/>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4" name="Footer Placeholder 3">
            <a:extLst>
              <a:ext uri="{FF2B5EF4-FFF2-40B4-BE49-F238E27FC236}">
                <a16:creationId xmlns:a16="http://schemas.microsoft.com/office/drawing/2014/main" id="{AB282D3D-F4C9-098A-FA3D-DCCB9769B8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27ABE5-5FC7-D798-0DEF-99F7A7AD0E51}"/>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4150451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569CF2-E724-59F9-6236-CB517575E9FF}"/>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3" name="Footer Placeholder 2">
            <a:extLst>
              <a:ext uri="{FF2B5EF4-FFF2-40B4-BE49-F238E27FC236}">
                <a16:creationId xmlns:a16="http://schemas.microsoft.com/office/drawing/2014/main" id="{34A0BA97-173C-0147-3474-CF69144A10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B53DD2-C56C-3695-A058-A71ED67958FF}"/>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194216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189F2-D298-EDB5-50CF-F617094EA4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FCBE96-F96B-3D67-D1B4-568A4B400D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8663F4-FCB9-9B0A-0563-D1C998BBD7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DC50D9-20C3-3F3E-3E23-E728D23186B6}"/>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6" name="Footer Placeholder 5">
            <a:extLst>
              <a:ext uri="{FF2B5EF4-FFF2-40B4-BE49-F238E27FC236}">
                <a16:creationId xmlns:a16="http://schemas.microsoft.com/office/drawing/2014/main" id="{50ED426D-54BE-1E64-15F3-A59E3C8137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3DEE56-3162-1B9C-D679-C3C335FDA08A}"/>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1477006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8402B-B595-6DFB-79ED-FD9C48E287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E908B1-DD69-2941-68E9-8FBAE7409D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13A622-AB4C-6139-90E2-5E81B0440C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9CDE65-33EC-3697-6265-0E995228C4E0}"/>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6" name="Footer Placeholder 5">
            <a:extLst>
              <a:ext uri="{FF2B5EF4-FFF2-40B4-BE49-F238E27FC236}">
                <a16:creationId xmlns:a16="http://schemas.microsoft.com/office/drawing/2014/main" id="{6085041F-32FB-41C6-9367-DC4E0C94C9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213E56-1A4C-EABF-EC44-FD413D5D51F7}"/>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2322656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FFED4-A777-89F8-18C4-8B0BB24C1C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6C0C5C-B8B3-967F-396D-6E79074B5D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4CB1E1-4217-77B3-4F7A-163EE15358B6}"/>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5" name="Footer Placeholder 4">
            <a:extLst>
              <a:ext uri="{FF2B5EF4-FFF2-40B4-BE49-F238E27FC236}">
                <a16:creationId xmlns:a16="http://schemas.microsoft.com/office/drawing/2014/main" id="{F017DE66-986E-B626-5EC9-7E5038E2F9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E13F70-38CC-AE0D-8E97-FD6177FBA310}"/>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1912037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0A1573-A2EF-453C-EA56-CEEE728577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B3D164-5E22-54EE-5390-2F25ADAB5D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3487C-2884-2EED-762C-24D6246290AF}"/>
              </a:ext>
            </a:extLst>
          </p:cNvPr>
          <p:cNvSpPr>
            <a:spLocks noGrp="1"/>
          </p:cNvSpPr>
          <p:nvPr>
            <p:ph type="dt" sz="half" idx="10"/>
          </p:nvPr>
        </p:nvSpPr>
        <p:spPr/>
        <p:txBody>
          <a:bodyPr/>
          <a:lstStyle/>
          <a:p>
            <a:fld id="{34D7F037-92A9-4B56-83D3-1D25C20ABEB1}" type="datetimeFigureOut">
              <a:rPr lang="en-US" smtClean="0"/>
              <a:t>8/22/2024</a:t>
            </a:fld>
            <a:endParaRPr lang="en-US"/>
          </a:p>
        </p:txBody>
      </p:sp>
      <p:sp>
        <p:nvSpPr>
          <p:cNvPr id="5" name="Footer Placeholder 4">
            <a:extLst>
              <a:ext uri="{FF2B5EF4-FFF2-40B4-BE49-F238E27FC236}">
                <a16:creationId xmlns:a16="http://schemas.microsoft.com/office/drawing/2014/main" id="{2C53CCB4-9119-63BF-4997-3034D7C7C9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C048AC-92B9-18C8-8CF7-493C9B8D4C45}"/>
              </a:ext>
            </a:extLst>
          </p:cNvPr>
          <p:cNvSpPr>
            <a:spLocks noGrp="1"/>
          </p:cNvSpPr>
          <p:nvPr>
            <p:ph type="sldNum" sz="quarter" idx="12"/>
          </p:nvPr>
        </p:nvSpPr>
        <p:spPr/>
        <p:txBody>
          <a:bodyPr/>
          <a:lstStyle/>
          <a:p>
            <a:fld id="{F23D7CB6-03CF-4676-AD2F-268314923DC6}" type="slidenum">
              <a:rPr lang="en-US" smtClean="0"/>
              <a:t>‹#›</a:t>
            </a:fld>
            <a:endParaRPr lang="en-US"/>
          </a:p>
        </p:txBody>
      </p:sp>
    </p:spTree>
    <p:extLst>
      <p:ext uri="{BB962C8B-B14F-4D97-AF65-F5344CB8AC3E}">
        <p14:creationId xmlns:p14="http://schemas.microsoft.com/office/powerpoint/2010/main" val="267979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83DCA-1016-9053-22D1-9637B94733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607DF9-6370-C2E3-4B28-A90AD33AEE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4A3AC0-1B1F-0271-5B89-BC058C647E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D7F037-92A9-4B56-83D3-1D25C20ABEB1}" type="datetimeFigureOut">
              <a:rPr lang="en-US" smtClean="0"/>
              <a:t>8/22/2024</a:t>
            </a:fld>
            <a:endParaRPr lang="en-US"/>
          </a:p>
        </p:txBody>
      </p:sp>
      <p:sp>
        <p:nvSpPr>
          <p:cNvPr id="5" name="Footer Placeholder 4">
            <a:extLst>
              <a:ext uri="{FF2B5EF4-FFF2-40B4-BE49-F238E27FC236}">
                <a16:creationId xmlns:a16="http://schemas.microsoft.com/office/drawing/2014/main" id="{4DA8427F-9DE9-2C04-B4D3-A731D7E5AA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53E63D-93D5-5E49-30C6-403FD7787C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D7CB6-03CF-4676-AD2F-268314923DC6}" type="slidenum">
              <a:rPr lang="en-US" smtClean="0"/>
              <a:t>‹#›</a:t>
            </a:fld>
            <a:endParaRPr lang="en-US"/>
          </a:p>
        </p:txBody>
      </p:sp>
    </p:spTree>
    <p:extLst>
      <p:ext uri="{BB962C8B-B14F-4D97-AF65-F5344CB8AC3E}">
        <p14:creationId xmlns:p14="http://schemas.microsoft.com/office/powerpoint/2010/main" val="246801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80D5D7-82F4-BB71-F5F3-733CB3C3B8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93"/>
            <a:ext cx="12192000" cy="6851408"/>
          </a:xfrm>
          <a:prstGeom prst="rect">
            <a:avLst/>
          </a:prstGeom>
        </p:spPr>
      </p:pic>
      <p:sp>
        <p:nvSpPr>
          <p:cNvPr id="2" name="Title 1">
            <a:extLst>
              <a:ext uri="{FF2B5EF4-FFF2-40B4-BE49-F238E27FC236}">
                <a16:creationId xmlns:a16="http://schemas.microsoft.com/office/drawing/2014/main" id="{8E58F1E6-9420-FD32-5444-679DC8DA365B}"/>
              </a:ext>
            </a:extLst>
          </p:cNvPr>
          <p:cNvSpPr>
            <a:spLocks noGrp="1"/>
          </p:cNvSpPr>
          <p:nvPr>
            <p:ph type="ctrTitle"/>
          </p:nvPr>
        </p:nvSpPr>
        <p:spPr>
          <a:xfrm>
            <a:off x="1597918" y="2590952"/>
            <a:ext cx="9144000" cy="2387600"/>
          </a:xfrm>
        </p:spPr>
        <p:txBody>
          <a:bodyPr>
            <a:normAutofit fontScale="90000"/>
          </a:bodyPr>
          <a:lstStyle/>
          <a:p>
            <a:r>
              <a:rPr lang="en-US" sz="8000" b="1" dirty="0">
                <a:solidFill>
                  <a:srgbClr val="FF0000"/>
                </a:solidFill>
                <a:latin typeface="Aharoni" panose="02010803020104030203" pitchFamily="2" charset="-79"/>
                <a:cs typeface="Aharoni" panose="02010803020104030203" pitchFamily="2" charset="-79"/>
              </a:rPr>
              <a:t>HOW TO MAXIMIZE POWER UP POINTS</a:t>
            </a:r>
          </a:p>
        </p:txBody>
      </p:sp>
    </p:spTree>
    <p:extLst>
      <p:ext uri="{BB962C8B-B14F-4D97-AF65-F5344CB8AC3E}">
        <p14:creationId xmlns:p14="http://schemas.microsoft.com/office/powerpoint/2010/main" val="399742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A2AB8-667E-006F-DBF6-694523E13A6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922C023-E6C9-8281-D7C5-A820B8A4368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316"/>
            <a:ext cx="12192000" cy="7140293"/>
          </a:xfrm>
        </p:spPr>
      </p:pic>
      <p:sp>
        <p:nvSpPr>
          <p:cNvPr id="6" name="TextBox 5">
            <a:extLst>
              <a:ext uri="{FF2B5EF4-FFF2-40B4-BE49-F238E27FC236}">
                <a16:creationId xmlns:a16="http://schemas.microsoft.com/office/drawing/2014/main" id="{3095E519-7FC0-8193-BDD0-ACE017BAC9AD}"/>
              </a:ext>
            </a:extLst>
          </p:cNvPr>
          <p:cNvSpPr txBox="1"/>
          <p:nvPr/>
        </p:nvSpPr>
        <p:spPr>
          <a:xfrm rot="20466299">
            <a:off x="7518634" y="2036868"/>
            <a:ext cx="4716997" cy="461665"/>
          </a:xfrm>
          <a:prstGeom prst="rect">
            <a:avLst/>
          </a:prstGeom>
          <a:noFill/>
        </p:spPr>
        <p:txBody>
          <a:bodyPr wrap="none" rtlCol="0">
            <a:spAutoFit/>
          </a:bodyPr>
          <a:lstStyle/>
          <a:p>
            <a:r>
              <a:rPr lang="en-US" sz="2400" b="1" dirty="0">
                <a:solidFill>
                  <a:srgbClr val="FF0000"/>
                </a:solidFill>
              </a:rPr>
              <a:t>AVAILABLE UNTIL SEPTEMBER 15TH</a:t>
            </a:r>
          </a:p>
        </p:txBody>
      </p:sp>
    </p:spTree>
    <p:extLst>
      <p:ext uri="{BB962C8B-B14F-4D97-AF65-F5344CB8AC3E}">
        <p14:creationId xmlns:p14="http://schemas.microsoft.com/office/powerpoint/2010/main" val="2564170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630F0-0B1B-1559-AFC4-E8017AAB7FE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0E5FA94-879C-FE1D-6036-3DB7743A84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5898"/>
          </a:xfrm>
        </p:spPr>
      </p:pic>
    </p:spTree>
    <p:extLst>
      <p:ext uri="{BB962C8B-B14F-4D97-AF65-F5344CB8AC3E}">
        <p14:creationId xmlns:p14="http://schemas.microsoft.com/office/powerpoint/2010/main" val="3270891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77DB-78E3-EBAE-9ED3-EF87C585C41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3A9C6DF-CAAE-7B52-5602-9041A16A34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38" y="330940"/>
            <a:ext cx="12181861" cy="6003330"/>
          </a:xfrm>
        </p:spPr>
      </p:pic>
    </p:spTree>
    <p:extLst>
      <p:ext uri="{BB962C8B-B14F-4D97-AF65-F5344CB8AC3E}">
        <p14:creationId xmlns:p14="http://schemas.microsoft.com/office/powerpoint/2010/main" val="3551552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42FD7-0237-9666-E8F7-C4AC1B858493}"/>
              </a:ext>
            </a:extLst>
          </p:cNvPr>
          <p:cNvSpPr>
            <a:spLocks noGrp="1"/>
          </p:cNvSpPr>
          <p:nvPr>
            <p:ph type="title"/>
          </p:nvPr>
        </p:nvSpPr>
        <p:spPr>
          <a:xfrm flipH="1">
            <a:off x="14323774" y="365125"/>
            <a:ext cx="284723" cy="1325563"/>
          </a:xfrm>
        </p:spPr>
        <p:txBody>
          <a:bodyPr/>
          <a:lstStyle/>
          <a:p>
            <a:endParaRPr lang="en-US" dirty="0"/>
          </a:p>
        </p:txBody>
      </p:sp>
      <p:pic>
        <p:nvPicPr>
          <p:cNvPr id="5" name="Content Placeholder 4">
            <a:extLst>
              <a:ext uri="{FF2B5EF4-FFF2-40B4-BE49-F238E27FC236}">
                <a16:creationId xmlns:a16="http://schemas.microsoft.com/office/drawing/2014/main" id="{3EBA82D3-5869-8420-7BB6-7CB2AFC188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55029"/>
            <a:ext cx="12158041" cy="4467966"/>
          </a:xfrm>
        </p:spPr>
      </p:pic>
    </p:spTree>
    <p:extLst>
      <p:ext uri="{BB962C8B-B14F-4D97-AF65-F5344CB8AC3E}">
        <p14:creationId xmlns:p14="http://schemas.microsoft.com/office/powerpoint/2010/main" val="2746252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E4FC8-41BC-9CC9-D8CE-49C7FC3B89DB}"/>
              </a:ext>
            </a:extLst>
          </p:cNvPr>
          <p:cNvSpPr>
            <a:spLocks noGrp="1"/>
          </p:cNvSpPr>
          <p:nvPr>
            <p:ph type="title"/>
          </p:nvPr>
        </p:nvSpPr>
        <p:spPr>
          <a:xfrm>
            <a:off x="279248" y="3542615"/>
            <a:ext cx="11087784" cy="177949"/>
          </a:xfrm>
        </p:spPr>
        <p:txBody>
          <a:bodyPr>
            <a:normAutofit fontScale="90000"/>
          </a:bodyPr>
          <a:lstStyle/>
          <a:p>
            <a:r>
              <a:rPr lang="en-US" b="1" dirty="0">
                <a:solidFill>
                  <a:srgbClr val="0EC8A0"/>
                </a:solidFill>
                <a:latin typeface="+mn-lt"/>
              </a:rPr>
              <a:t>                How Do Power Up Points Work?</a:t>
            </a:r>
            <a:br>
              <a:rPr lang="en-US" b="1" dirty="0">
                <a:solidFill>
                  <a:srgbClr val="0EC8A0"/>
                </a:solidFill>
                <a:latin typeface="+mn-lt"/>
              </a:rPr>
            </a:br>
            <a:r>
              <a:rPr lang="en-US" sz="3100" b="1" dirty="0"/>
              <a:t>1. Power Up Volume Points are “banked” on </a:t>
            </a:r>
            <a:br>
              <a:rPr lang="en-US" sz="3100" b="1" dirty="0"/>
            </a:br>
            <a:r>
              <a:rPr lang="en-US" sz="3100" b="1" dirty="0"/>
              <a:t>     the “BIG” side of the purchaser. These power up points do not go upline.</a:t>
            </a:r>
            <a:br>
              <a:rPr lang="en-US" sz="3100" b="1" dirty="0"/>
            </a:br>
            <a:r>
              <a:rPr lang="en-US" sz="3100" b="1" dirty="0"/>
              <a:t>    (CV from purchase of Power Up Packages DO go upline.)</a:t>
            </a:r>
            <a:br>
              <a:rPr lang="en-US" sz="3100" b="1" dirty="0"/>
            </a:br>
            <a:br>
              <a:rPr lang="en-US" sz="3100" b="1" dirty="0"/>
            </a:br>
            <a:r>
              <a:rPr lang="en-US" sz="3100" b="1" dirty="0"/>
              <a:t>2. Power Up Points do NOT flush. You</a:t>
            </a:r>
            <a:br>
              <a:rPr lang="en-US" sz="3100" b="1" dirty="0"/>
            </a:br>
            <a:r>
              <a:rPr lang="en-US" sz="3100" b="1" dirty="0"/>
              <a:t>     could go inactive, but the Power Up Points do not </a:t>
            </a:r>
            <a:br>
              <a:rPr lang="en-US" sz="3100" b="1" dirty="0"/>
            </a:br>
            <a:r>
              <a:rPr lang="en-US" sz="3100" b="1" dirty="0"/>
              <a:t>      go away until the purchaser uses them to cycle.</a:t>
            </a:r>
            <a:br>
              <a:rPr lang="en-US" sz="3100" b="1" dirty="0"/>
            </a:br>
            <a:br>
              <a:rPr lang="en-US" sz="3100" b="1" dirty="0"/>
            </a:br>
            <a:r>
              <a:rPr lang="en-US" sz="3100" b="1" dirty="0"/>
              <a:t>3. Power Up Points will be used when the </a:t>
            </a:r>
            <a:br>
              <a:rPr lang="en-US" sz="3100" b="1" dirty="0"/>
            </a:br>
            <a:r>
              <a:rPr lang="en-US" sz="3100" b="1" dirty="0"/>
              <a:t>     purchaser is creating volume on their lesser</a:t>
            </a:r>
            <a:br>
              <a:rPr lang="en-US" sz="3100" b="1" dirty="0"/>
            </a:br>
            <a:r>
              <a:rPr lang="en-US" sz="3100" b="1" dirty="0"/>
              <a:t>     side but needs volume from their big side.</a:t>
            </a:r>
            <a:br>
              <a:rPr lang="en-US" sz="3100" b="1" dirty="0"/>
            </a:br>
            <a:br>
              <a:rPr lang="en-US" sz="3100" b="1" dirty="0"/>
            </a:br>
            <a:r>
              <a:rPr lang="en-US" sz="3100" b="1" dirty="0"/>
              <a:t>4. Power Up Points will apply the CV needed to</a:t>
            </a:r>
            <a:br>
              <a:rPr lang="en-US" sz="3100" b="1" dirty="0"/>
            </a:br>
            <a:r>
              <a:rPr lang="en-US" sz="3100" b="1" dirty="0"/>
              <a:t>     create the cycle(s) and that volume will  then </a:t>
            </a:r>
            <a:br>
              <a:rPr lang="en-US" sz="3100" b="1" dirty="0"/>
            </a:br>
            <a:r>
              <a:rPr lang="en-US" sz="3100" b="1" dirty="0"/>
              <a:t>     be deducted from the Power Up Points.</a:t>
            </a:r>
          </a:p>
        </p:txBody>
      </p:sp>
      <p:pic>
        <p:nvPicPr>
          <p:cNvPr id="6" name="Picture 5">
            <a:extLst>
              <a:ext uri="{FF2B5EF4-FFF2-40B4-BE49-F238E27FC236}">
                <a16:creationId xmlns:a16="http://schemas.microsoft.com/office/drawing/2014/main" id="{5F6E27D7-B2B4-F1BA-EAE3-EECAC005D8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6349" y="3542615"/>
            <a:ext cx="3374027" cy="2755456"/>
          </a:xfrm>
          <a:prstGeom prst="rect">
            <a:avLst/>
          </a:prstGeom>
        </p:spPr>
      </p:pic>
      <p:sp>
        <p:nvSpPr>
          <p:cNvPr id="7" name="TextBox 6">
            <a:extLst>
              <a:ext uri="{FF2B5EF4-FFF2-40B4-BE49-F238E27FC236}">
                <a16:creationId xmlns:a16="http://schemas.microsoft.com/office/drawing/2014/main" id="{76708CBD-2F3F-A922-640B-986722873FFE}"/>
              </a:ext>
            </a:extLst>
          </p:cNvPr>
          <p:cNvSpPr txBox="1"/>
          <p:nvPr/>
        </p:nvSpPr>
        <p:spPr>
          <a:xfrm>
            <a:off x="12390942" y="1892027"/>
            <a:ext cx="978473" cy="400110"/>
          </a:xfrm>
          <a:prstGeom prst="rect">
            <a:avLst/>
          </a:prstGeom>
          <a:noFill/>
        </p:spPr>
        <p:txBody>
          <a:bodyPr wrap="none" rtlCol="0">
            <a:spAutoFit/>
          </a:bodyPr>
          <a:lstStyle/>
          <a:p>
            <a:r>
              <a:rPr lang="en-US" sz="2000" b="1" dirty="0">
                <a:solidFill>
                  <a:schemeClr val="bg1"/>
                </a:solidFill>
              </a:rPr>
              <a:t>POINTS</a:t>
            </a:r>
          </a:p>
        </p:txBody>
      </p:sp>
      <p:sp>
        <p:nvSpPr>
          <p:cNvPr id="8" name="TextBox 7">
            <a:extLst>
              <a:ext uri="{FF2B5EF4-FFF2-40B4-BE49-F238E27FC236}">
                <a16:creationId xmlns:a16="http://schemas.microsoft.com/office/drawing/2014/main" id="{2C0C351E-4F48-879C-4022-060D89A74A83}"/>
              </a:ext>
            </a:extLst>
          </p:cNvPr>
          <p:cNvSpPr txBox="1"/>
          <p:nvPr/>
        </p:nvSpPr>
        <p:spPr>
          <a:xfrm>
            <a:off x="-2151851" y="4296151"/>
            <a:ext cx="412292" cy="369332"/>
          </a:xfrm>
          <a:prstGeom prst="rect">
            <a:avLst/>
          </a:prstGeom>
          <a:noFill/>
        </p:spPr>
        <p:txBody>
          <a:bodyPr wrap="none" rtlCol="0">
            <a:spAutoFit/>
          </a:bodyPr>
          <a:lstStyle/>
          <a:p>
            <a:r>
              <a:rPr lang="en-US" dirty="0"/>
              <a:t>1. </a:t>
            </a:r>
          </a:p>
        </p:txBody>
      </p:sp>
    </p:spTree>
    <p:extLst>
      <p:ext uri="{BB962C8B-B14F-4D97-AF65-F5344CB8AC3E}">
        <p14:creationId xmlns:p14="http://schemas.microsoft.com/office/powerpoint/2010/main" val="4067247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3F75-E454-C365-1BF0-8BF62E8A1F4A}"/>
              </a:ext>
            </a:extLst>
          </p:cNvPr>
          <p:cNvSpPr>
            <a:spLocks noGrp="1"/>
          </p:cNvSpPr>
          <p:nvPr>
            <p:ph type="ctrTitle"/>
          </p:nvPr>
        </p:nvSpPr>
        <p:spPr>
          <a:xfrm>
            <a:off x="3365578" y="143986"/>
            <a:ext cx="9144000" cy="2387600"/>
          </a:xfrm>
        </p:spPr>
        <p:txBody>
          <a:bodyPr>
            <a:normAutofit fontScale="90000"/>
          </a:bodyPr>
          <a:lstStyle/>
          <a:p>
            <a:r>
              <a:rPr lang="en-US" sz="4400" b="1" dirty="0">
                <a:solidFill>
                  <a:srgbClr val="00B0F0"/>
                </a:solidFill>
                <a:latin typeface="+mn-lt"/>
              </a:rPr>
              <a:t>GAME PLAN</a:t>
            </a:r>
            <a:br>
              <a:rPr lang="en-US" sz="2800" b="1" dirty="0">
                <a:solidFill>
                  <a:schemeClr val="accent2">
                    <a:lumMod val="75000"/>
                  </a:schemeClr>
                </a:solidFill>
                <a:latin typeface="+mn-lt"/>
              </a:rPr>
            </a:br>
            <a:br>
              <a:rPr lang="en-US" sz="2800" b="1" dirty="0">
                <a:solidFill>
                  <a:schemeClr val="accent2">
                    <a:lumMod val="75000"/>
                  </a:schemeClr>
                </a:solidFill>
                <a:latin typeface="+mn-lt"/>
              </a:rPr>
            </a:br>
            <a:r>
              <a:rPr lang="en-US" sz="2800" b="1" dirty="0">
                <a:solidFill>
                  <a:schemeClr val="accent2">
                    <a:lumMod val="75000"/>
                  </a:schemeClr>
                </a:solidFill>
                <a:latin typeface="+mn-lt"/>
              </a:rPr>
              <a:t>            </a:t>
            </a:r>
            <a:r>
              <a:rPr lang="en-US" sz="3200" b="1" dirty="0">
                <a:solidFill>
                  <a:schemeClr val="accent2">
                    <a:lumMod val="75000"/>
                  </a:schemeClr>
                </a:solidFill>
                <a:latin typeface="+mn-lt"/>
              </a:rPr>
              <a:t>1.CHOOSE THE BIGGEST PACKAGE(S) YOU CAN</a:t>
            </a:r>
            <a:br>
              <a:rPr lang="en-US" sz="3200" b="1" dirty="0">
                <a:solidFill>
                  <a:schemeClr val="accent2">
                    <a:lumMod val="75000"/>
                  </a:schemeClr>
                </a:solidFill>
                <a:latin typeface="+mn-lt"/>
              </a:rPr>
            </a:br>
            <a:r>
              <a:rPr lang="en-US" sz="3200" b="1" dirty="0">
                <a:solidFill>
                  <a:schemeClr val="accent2">
                    <a:lumMod val="75000"/>
                  </a:schemeClr>
                </a:solidFill>
                <a:latin typeface="+mn-lt"/>
              </a:rPr>
              <a:t>   WITH THE POWER UP POINTS</a:t>
            </a:r>
            <a:br>
              <a:rPr lang="en-US" sz="3200" b="1" dirty="0">
                <a:solidFill>
                  <a:schemeClr val="accent2">
                    <a:lumMod val="75000"/>
                  </a:schemeClr>
                </a:solidFill>
                <a:latin typeface="+mn-lt"/>
              </a:rPr>
            </a:br>
            <a:r>
              <a:rPr lang="en-US" sz="3200" b="1" dirty="0">
                <a:solidFill>
                  <a:schemeClr val="accent2">
                    <a:lumMod val="75000"/>
                  </a:schemeClr>
                </a:solidFill>
                <a:latin typeface="+mn-lt"/>
              </a:rPr>
              <a:t>(You must be a Brand Ambassador to be able to order</a:t>
            </a:r>
            <a:br>
              <a:rPr lang="en-US" sz="3200" b="1" dirty="0">
                <a:solidFill>
                  <a:schemeClr val="accent2">
                    <a:lumMod val="75000"/>
                  </a:schemeClr>
                </a:solidFill>
                <a:latin typeface="+mn-lt"/>
              </a:rPr>
            </a:br>
            <a:r>
              <a:rPr lang="en-US" sz="3200" b="1" dirty="0">
                <a:solidFill>
                  <a:schemeClr val="accent2">
                    <a:lumMod val="75000"/>
                  </a:schemeClr>
                </a:solidFill>
                <a:latin typeface="+mn-lt"/>
              </a:rPr>
              <a:t>the Power Up Pack)</a:t>
            </a:r>
          </a:p>
        </p:txBody>
      </p:sp>
      <p:sp>
        <p:nvSpPr>
          <p:cNvPr id="3" name="Subtitle 2">
            <a:extLst>
              <a:ext uri="{FF2B5EF4-FFF2-40B4-BE49-F238E27FC236}">
                <a16:creationId xmlns:a16="http://schemas.microsoft.com/office/drawing/2014/main" id="{7EC326A4-0464-1404-798E-D4CC99FD5AB2}"/>
              </a:ext>
            </a:extLst>
          </p:cNvPr>
          <p:cNvSpPr>
            <a:spLocks noGrp="1"/>
          </p:cNvSpPr>
          <p:nvPr>
            <p:ph type="subTitle" idx="1"/>
          </p:nvPr>
        </p:nvSpPr>
        <p:spPr>
          <a:xfrm>
            <a:off x="507392" y="2805359"/>
            <a:ext cx="11635329" cy="4052641"/>
          </a:xfrm>
        </p:spPr>
        <p:txBody>
          <a:bodyPr>
            <a:normAutofit fontScale="25000" lnSpcReduction="20000"/>
          </a:bodyPr>
          <a:lstStyle/>
          <a:p>
            <a:r>
              <a:rPr lang="en-US" sz="12800" b="1" dirty="0">
                <a:solidFill>
                  <a:schemeClr val="accent2">
                    <a:lumMod val="75000"/>
                  </a:schemeClr>
                </a:solidFill>
              </a:rPr>
              <a:t>      2. IDENTIFY YOUR “BIG” SIDE</a:t>
            </a:r>
          </a:p>
          <a:p>
            <a:endParaRPr lang="en-US" sz="12800" b="1" dirty="0">
              <a:solidFill>
                <a:schemeClr val="accent2">
                  <a:lumMod val="75000"/>
                </a:schemeClr>
              </a:solidFill>
            </a:endParaRPr>
          </a:p>
          <a:p>
            <a:r>
              <a:rPr lang="en-US" sz="12800" b="1" dirty="0">
                <a:solidFill>
                  <a:schemeClr val="accent2">
                    <a:lumMod val="75000"/>
                  </a:schemeClr>
                </a:solidFill>
              </a:rPr>
              <a:t>                 3. IDENTIFY ANY BUILDERS in YOUR GROUP</a:t>
            </a:r>
          </a:p>
          <a:p>
            <a:r>
              <a:rPr lang="en-US" sz="12800" b="1" dirty="0">
                <a:solidFill>
                  <a:schemeClr val="accent2">
                    <a:lumMod val="75000"/>
                  </a:schemeClr>
                </a:solidFill>
              </a:rPr>
              <a:t>           (They can do this too! YOU MAY OR NOT HAVE ANY YET)</a:t>
            </a:r>
          </a:p>
          <a:p>
            <a:endParaRPr lang="en-US" sz="12800" b="1" dirty="0">
              <a:solidFill>
                <a:schemeClr val="accent2">
                  <a:lumMod val="75000"/>
                </a:schemeClr>
              </a:solidFill>
            </a:endParaRPr>
          </a:p>
          <a:p>
            <a:r>
              <a:rPr lang="en-US" sz="12800" b="1" dirty="0">
                <a:solidFill>
                  <a:srgbClr val="00B0F0"/>
                </a:solidFill>
              </a:rPr>
              <a:t>*4.  NOW WE WILL CONCENTRATE ON BUILDING YOUR “LESSER” SIDE! REFRESH YOUR PROSPECT LIST *</a:t>
            </a:r>
          </a:p>
          <a:p>
            <a:endParaRPr lang="en-US" sz="12800" b="1" dirty="0">
              <a:solidFill>
                <a:schemeClr val="accent2">
                  <a:lumMod val="75000"/>
                </a:schemeClr>
              </a:solidFill>
            </a:endParaRPr>
          </a:p>
          <a:p>
            <a:r>
              <a:rPr lang="en-US" sz="12800" b="1" i="1" dirty="0">
                <a:solidFill>
                  <a:srgbClr val="00B050"/>
                </a:solidFill>
              </a:rPr>
              <a:t>5. GET READY TO RUN ! </a:t>
            </a:r>
            <a:r>
              <a:rPr lang="en-US" sz="11200" b="1" i="1" dirty="0">
                <a:solidFill>
                  <a:srgbClr val="00B050"/>
                </a:solidFill>
              </a:rPr>
              <a:t>( PACKS AVAILABLE UNTIL SEPTEMBER 15) </a:t>
            </a:r>
          </a:p>
          <a:p>
            <a:endParaRPr lang="en-US" sz="12800" b="1" i="1" dirty="0">
              <a:solidFill>
                <a:srgbClr val="00B050"/>
              </a:solidFill>
            </a:endParaRPr>
          </a:p>
          <a:p>
            <a:endParaRPr lang="en-US" sz="4400" b="1" dirty="0">
              <a:solidFill>
                <a:schemeClr val="accent2">
                  <a:lumMod val="75000"/>
                </a:schemeClr>
              </a:solidFill>
            </a:endParaRPr>
          </a:p>
        </p:txBody>
      </p:sp>
      <p:pic>
        <p:nvPicPr>
          <p:cNvPr id="5" name="Picture 4">
            <a:extLst>
              <a:ext uri="{FF2B5EF4-FFF2-40B4-BE49-F238E27FC236}">
                <a16:creationId xmlns:a16="http://schemas.microsoft.com/office/drawing/2014/main" id="{E8F045FA-ED59-3725-31C2-E414A87ABD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273" y="930828"/>
            <a:ext cx="3274779" cy="2200242"/>
          </a:xfrm>
          <a:prstGeom prst="rect">
            <a:avLst/>
          </a:prstGeom>
        </p:spPr>
      </p:pic>
    </p:spTree>
    <p:extLst>
      <p:ext uri="{BB962C8B-B14F-4D97-AF65-F5344CB8AC3E}">
        <p14:creationId xmlns:p14="http://schemas.microsoft.com/office/powerpoint/2010/main" val="579516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4FAB0C65-7555-A859-2537-AA7A70FBF04F}"/>
              </a:ext>
            </a:extLst>
          </p:cNvPr>
          <p:cNvSpPr/>
          <p:nvPr/>
        </p:nvSpPr>
        <p:spPr>
          <a:xfrm>
            <a:off x="5365940" y="132016"/>
            <a:ext cx="1297682" cy="94177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chemeClr val="accent1"/>
                </a:solidFill>
              </a:rPr>
              <a:t>YOU</a:t>
            </a:r>
          </a:p>
        </p:txBody>
      </p:sp>
      <p:sp>
        <p:nvSpPr>
          <p:cNvPr id="3" name="TextBox 2">
            <a:extLst>
              <a:ext uri="{FF2B5EF4-FFF2-40B4-BE49-F238E27FC236}">
                <a16:creationId xmlns:a16="http://schemas.microsoft.com/office/drawing/2014/main" id="{617917A1-9546-8ACF-1B97-4B762D213BC6}"/>
              </a:ext>
            </a:extLst>
          </p:cNvPr>
          <p:cNvSpPr txBox="1"/>
          <p:nvPr/>
        </p:nvSpPr>
        <p:spPr>
          <a:xfrm>
            <a:off x="136886" y="1187821"/>
            <a:ext cx="2244525" cy="5078313"/>
          </a:xfrm>
          <a:prstGeom prst="rect">
            <a:avLst/>
          </a:prstGeom>
          <a:noFill/>
        </p:spPr>
        <p:txBody>
          <a:bodyPr wrap="square" rtlCol="0">
            <a:spAutoFit/>
          </a:bodyPr>
          <a:lstStyle/>
          <a:p>
            <a:r>
              <a:rPr lang="en-US" sz="3600" b="1" dirty="0"/>
              <a:t>IMAGINE YOU HAVE 30,000 CV</a:t>
            </a:r>
          </a:p>
          <a:p>
            <a:r>
              <a:rPr lang="en-US" sz="3600" b="1" dirty="0"/>
              <a:t>POWER UP PACKS </a:t>
            </a:r>
          </a:p>
          <a:p>
            <a:r>
              <a:rPr lang="en-US" sz="3600" b="1" dirty="0"/>
              <a:t>X 2 =    </a:t>
            </a:r>
            <a:r>
              <a:rPr lang="en-US" sz="3600" b="1" dirty="0">
                <a:solidFill>
                  <a:srgbClr val="FF0000"/>
                </a:solidFill>
              </a:rPr>
              <a:t>60,000  CV</a:t>
            </a:r>
          </a:p>
          <a:p>
            <a:r>
              <a:rPr lang="en-US" sz="3600" b="1" dirty="0">
                <a:solidFill>
                  <a:srgbClr val="FF0000"/>
                </a:solidFill>
              </a:rPr>
              <a:t>Placed on</a:t>
            </a:r>
          </a:p>
          <a:p>
            <a:r>
              <a:rPr lang="en-US" sz="3600" b="1" dirty="0">
                <a:solidFill>
                  <a:srgbClr val="FF0000"/>
                </a:solidFill>
              </a:rPr>
              <a:t>“big” leg</a:t>
            </a:r>
          </a:p>
        </p:txBody>
      </p:sp>
      <p:sp>
        <p:nvSpPr>
          <p:cNvPr id="4" name="TextBox 3">
            <a:extLst>
              <a:ext uri="{FF2B5EF4-FFF2-40B4-BE49-F238E27FC236}">
                <a16:creationId xmlns:a16="http://schemas.microsoft.com/office/drawing/2014/main" id="{FD7B6F34-7EB8-0DA5-3A02-F84D8DE959C6}"/>
              </a:ext>
            </a:extLst>
          </p:cNvPr>
          <p:cNvSpPr txBox="1"/>
          <p:nvPr/>
        </p:nvSpPr>
        <p:spPr>
          <a:xfrm>
            <a:off x="1757619" y="416134"/>
            <a:ext cx="2244525" cy="830997"/>
          </a:xfrm>
          <a:prstGeom prst="rect">
            <a:avLst/>
          </a:prstGeom>
          <a:noFill/>
        </p:spPr>
        <p:txBody>
          <a:bodyPr wrap="none" rtlCol="0">
            <a:spAutoFit/>
          </a:bodyPr>
          <a:lstStyle/>
          <a:p>
            <a:r>
              <a:rPr lang="en-US" sz="2400" b="1" dirty="0">
                <a:solidFill>
                  <a:schemeClr val="accent1"/>
                </a:solidFill>
              </a:rPr>
              <a:t>YOUR “BIG” LEG</a:t>
            </a:r>
          </a:p>
          <a:p>
            <a:r>
              <a:rPr lang="en-US" sz="2400" b="1" dirty="0">
                <a:solidFill>
                  <a:schemeClr val="accent1"/>
                </a:solidFill>
              </a:rPr>
              <a:t>            </a:t>
            </a:r>
          </a:p>
        </p:txBody>
      </p:sp>
      <p:sp>
        <p:nvSpPr>
          <p:cNvPr id="5" name="TextBox 4">
            <a:extLst>
              <a:ext uri="{FF2B5EF4-FFF2-40B4-BE49-F238E27FC236}">
                <a16:creationId xmlns:a16="http://schemas.microsoft.com/office/drawing/2014/main" id="{BA83FD32-3202-1DC4-09F6-5203266684D5}"/>
              </a:ext>
            </a:extLst>
          </p:cNvPr>
          <p:cNvSpPr txBox="1"/>
          <p:nvPr/>
        </p:nvSpPr>
        <p:spPr>
          <a:xfrm>
            <a:off x="2699397" y="2035337"/>
            <a:ext cx="7408282" cy="4524315"/>
          </a:xfrm>
          <a:prstGeom prst="rect">
            <a:avLst/>
          </a:prstGeom>
          <a:noFill/>
        </p:spPr>
        <p:txBody>
          <a:bodyPr wrap="square" rtlCol="0">
            <a:spAutoFit/>
          </a:bodyPr>
          <a:lstStyle/>
          <a:p>
            <a:pPr algn="ctr"/>
            <a:r>
              <a:rPr lang="en-US" sz="3200" b="1" dirty="0">
                <a:solidFill>
                  <a:schemeClr val="accent1"/>
                </a:solidFill>
              </a:rPr>
              <a:t>HOW MANY CYCLES DOES THAT PREPARE YOU TO CREATE?</a:t>
            </a:r>
          </a:p>
          <a:p>
            <a:r>
              <a:rPr lang="en-US" sz="3200" b="1" dirty="0">
                <a:solidFill>
                  <a:schemeClr val="accent1"/>
                </a:solidFill>
              </a:rPr>
              <a:t>A cycle requires </a:t>
            </a:r>
            <a:r>
              <a:rPr lang="en-US" sz="3200" b="1" dirty="0">
                <a:solidFill>
                  <a:srgbClr val="FF0000"/>
                </a:solidFill>
              </a:rPr>
              <a:t>600 (big) &amp; 300 (lesser) CV</a:t>
            </a:r>
          </a:p>
          <a:p>
            <a:pPr algn="ctr"/>
            <a:r>
              <a:rPr lang="en-US" sz="3200" b="1" dirty="0">
                <a:solidFill>
                  <a:schemeClr val="accent1"/>
                </a:solidFill>
              </a:rPr>
              <a:t>      60,000 DIVIDED BY 600 = 100 CYCLES</a:t>
            </a:r>
          </a:p>
          <a:p>
            <a:pPr algn="ctr"/>
            <a:r>
              <a:rPr lang="en-US" sz="3200" b="1" dirty="0">
                <a:solidFill>
                  <a:schemeClr val="accent1"/>
                </a:solidFill>
              </a:rPr>
              <a:t>     YOU WILL CYCLE EVERY TIME THERE IS 300 CV ON YOUR LESSER SIDE*</a:t>
            </a:r>
          </a:p>
          <a:p>
            <a:pPr algn="ctr"/>
            <a:endParaRPr lang="en-US" sz="3200" b="1" dirty="0">
              <a:solidFill>
                <a:schemeClr val="accent1"/>
              </a:solidFill>
            </a:endParaRPr>
          </a:p>
          <a:p>
            <a:r>
              <a:rPr lang="en-US" sz="3200" b="1" dirty="0">
                <a:solidFill>
                  <a:schemeClr val="accent1"/>
                </a:solidFill>
              </a:rPr>
              <a:t>PROFIT FROM CYCLES @ $35 = $3500.00</a:t>
            </a:r>
          </a:p>
          <a:p>
            <a:r>
              <a:rPr lang="en-US" sz="3200" b="1" i="1" dirty="0">
                <a:solidFill>
                  <a:schemeClr val="accent1"/>
                </a:solidFill>
              </a:rPr>
              <a:t> “ Happy 10”                  </a:t>
            </a:r>
            <a:r>
              <a:rPr lang="en-US" sz="3200" b="1" dirty="0">
                <a:solidFill>
                  <a:schemeClr val="accent1"/>
                </a:solidFill>
              </a:rPr>
              <a:t>@ $45 = $4500.00</a:t>
            </a:r>
          </a:p>
        </p:txBody>
      </p:sp>
      <p:sp>
        <p:nvSpPr>
          <p:cNvPr id="8" name="Oval 7">
            <a:extLst>
              <a:ext uri="{FF2B5EF4-FFF2-40B4-BE49-F238E27FC236}">
                <a16:creationId xmlns:a16="http://schemas.microsoft.com/office/drawing/2014/main" id="{CCB399EF-3B33-2A79-D08C-08370F2213B0}"/>
              </a:ext>
            </a:extLst>
          </p:cNvPr>
          <p:cNvSpPr/>
          <p:nvPr/>
        </p:nvSpPr>
        <p:spPr>
          <a:xfrm>
            <a:off x="4539147" y="985362"/>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E895CC5A-D878-FDD3-E903-0117FB2A4414}"/>
              </a:ext>
            </a:extLst>
          </p:cNvPr>
          <p:cNvSpPr/>
          <p:nvPr/>
        </p:nvSpPr>
        <p:spPr>
          <a:xfrm>
            <a:off x="6738455" y="941071"/>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2871D4E-0E34-BB24-FDCC-E4AC5F997401}"/>
              </a:ext>
            </a:extLst>
          </p:cNvPr>
          <p:cNvSpPr txBox="1"/>
          <p:nvPr/>
        </p:nvSpPr>
        <p:spPr>
          <a:xfrm>
            <a:off x="7729965" y="356824"/>
            <a:ext cx="2985489" cy="461665"/>
          </a:xfrm>
          <a:prstGeom prst="rect">
            <a:avLst/>
          </a:prstGeom>
          <a:noFill/>
        </p:spPr>
        <p:txBody>
          <a:bodyPr wrap="square">
            <a:spAutoFit/>
          </a:bodyPr>
          <a:lstStyle/>
          <a:p>
            <a:pPr algn="ctr"/>
            <a:r>
              <a:rPr lang="en-US" sz="2400" b="1" dirty="0">
                <a:solidFill>
                  <a:schemeClr val="accent1"/>
                </a:solidFill>
              </a:rPr>
              <a:t>YOUR “LESSER” LEG    </a:t>
            </a:r>
          </a:p>
        </p:txBody>
      </p:sp>
      <p:sp>
        <p:nvSpPr>
          <p:cNvPr id="6" name="TextBox 5">
            <a:extLst>
              <a:ext uri="{FF2B5EF4-FFF2-40B4-BE49-F238E27FC236}">
                <a16:creationId xmlns:a16="http://schemas.microsoft.com/office/drawing/2014/main" id="{4154D525-4A2E-FE10-4D62-CF26502E0929}"/>
              </a:ext>
            </a:extLst>
          </p:cNvPr>
          <p:cNvSpPr txBox="1"/>
          <p:nvPr/>
        </p:nvSpPr>
        <p:spPr>
          <a:xfrm>
            <a:off x="10545715" y="4210620"/>
            <a:ext cx="1703672" cy="1477328"/>
          </a:xfrm>
          <a:prstGeom prst="rect">
            <a:avLst/>
          </a:prstGeom>
          <a:noFill/>
        </p:spPr>
        <p:txBody>
          <a:bodyPr wrap="none" rtlCol="0">
            <a:spAutoFit/>
          </a:bodyPr>
          <a:lstStyle/>
          <a:p>
            <a:r>
              <a:rPr lang="en-US" dirty="0">
                <a:solidFill>
                  <a:srgbClr val="0070C0"/>
                </a:solidFill>
              </a:rPr>
              <a:t>*Must be a </a:t>
            </a:r>
          </a:p>
          <a:p>
            <a:r>
              <a:rPr lang="en-US" dirty="0">
                <a:solidFill>
                  <a:srgbClr val="0070C0"/>
                </a:solidFill>
              </a:rPr>
              <a:t> Qualified </a:t>
            </a:r>
          </a:p>
          <a:p>
            <a:r>
              <a:rPr lang="en-US" dirty="0">
                <a:solidFill>
                  <a:srgbClr val="0070C0"/>
                </a:solidFill>
              </a:rPr>
              <a:t> Brand</a:t>
            </a:r>
          </a:p>
          <a:p>
            <a:r>
              <a:rPr lang="en-US" dirty="0">
                <a:solidFill>
                  <a:srgbClr val="0070C0"/>
                </a:solidFill>
              </a:rPr>
              <a:t> Ambassador to </a:t>
            </a:r>
          </a:p>
          <a:p>
            <a:r>
              <a:rPr lang="en-US" dirty="0">
                <a:solidFill>
                  <a:srgbClr val="0070C0"/>
                </a:solidFill>
              </a:rPr>
              <a:t> Earn cycles</a:t>
            </a:r>
          </a:p>
        </p:txBody>
      </p:sp>
    </p:spTree>
    <p:extLst>
      <p:ext uri="{BB962C8B-B14F-4D97-AF65-F5344CB8AC3E}">
        <p14:creationId xmlns:p14="http://schemas.microsoft.com/office/powerpoint/2010/main" val="3804477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F43726F-3415-8439-6EFF-339559D526A0}"/>
              </a:ext>
            </a:extLst>
          </p:cNvPr>
          <p:cNvSpPr/>
          <p:nvPr/>
        </p:nvSpPr>
        <p:spPr>
          <a:xfrm>
            <a:off x="653405" y="106552"/>
            <a:ext cx="914400" cy="9144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chemeClr val="accent1"/>
                </a:solidFill>
              </a:rPr>
              <a:t>YOU</a:t>
            </a:r>
          </a:p>
        </p:txBody>
      </p:sp>
      <p:sp>
        <p:nvSpPr>
          <p:cNvPr id="5" name="Oval 4">
            <a:extLst>
              <a:ext uri="{FF2B5EF4-FFF2-40B4-BE49-F238E27FC236}">
                <a16:creationId xmlns:a16="http://schemas.microsoft.com/office/drawing/2014/main" id="{74C357A7-C73D-352A-4CCB-DF16E7B1582A}"/>
              </a:ext>
            </a:extLst>
          </p:cNvPr>
          <p:cNvSpPr/>
          <p:nvPr/>
        </p:nvSpPr>
        <p:spPr>
          <a:xfrm>
            <a:off x="196205" y="1248402"/>
            <a:ext cx="914400" cy="9144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Big Leg</a:t>
            </a:r>
          </a:p>
        </p:txBody>
      </p:sp>
      <p:sp>
        <p:nvSpPr>
          <p:cNvPr id="6" name="Oval 5">
            <a:extLst>
              <a:ext uri="{FF2B5EF4-FFF2-40B4-BE49-F238E27FC236}">
                <a16:creationId xmlns:a16="http://schemas.microsoft.com/office/drawing/2014/main" id="{F7E0BD13-F449-F789-A678-B913EEADC780}"/>
              </a:ext>
            </a:extLst>
          </p:cNvPr>
          <p:cNvSpPr/>
          <p:nvPr/>
        </p:nvSpPr>
        <p:spPr>
          <a:xfrm>
            <a:off x="1479743" y="677477"/>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300</a:t>
            </a:r>
          </a:p>
        </p:txBody>
      </p:sp>
      <p:sp>
        <p:nvSpPr>
          <p:cNvPr id="7" name="Oval 6">
            <a:extLst>
              <a:ext uri="{FF2B5EF4-FFF2-40B4-BE49-F238E27FC236}">
                <a16:creationId xmlns:a16="http://schemas.microsoft.com/office/drawing/2014/main" id="{D9EDB642-107D-D9D5-C45A-256EDD1FFF06}"/>
              </a:ext>
            </a:extLst>
          </p:cNvPr>
          <p:cNvSpPr/>
          <p:nvPr/>
        </p:nvSpPr>
        <p:spPr>
          <a:xfrm>
            <a:off x="2943056" y="1944821"/>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600</a:t>
            </a:r>
          </a:p>
        </p:txBody>
      </p:sp>
      <p:sp>
        <p:nvSpPr>
          <p:cNvPr id="9" name="Oval 8">
            <a:extLst>
              <a:ext uri="{FF2B5EF4-FFF2-40B4-BE49-F238E27FC236}">
                <a16:creationId xmlns:a16="http://schemas.microsoft.com/office/drawing/2014/main" id="{050BF4E2-1473-28E3-425C-A0896D77157E}"/>
              </a:ext>
            </a:extLst>
          </p:cNvPr>
          <p:cNvSpPr/>
          <p:nvPr/>
        </p:nvSpPr>
        <p:spPr>
          <a:xfrm>
            <a:off x="2229879" y="1311149"/>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1000</a:t>
            </a:r>
          </a:p>
        </p:txBody>
      </p:sp>
      <p:sp>
        <p:nvSpPr>
          <p:cNvPr id="11" name="Oval 10">
            <a:extLst>
              <a:ext uri="{FF2B5EF4-FFF2-40B4-BE49-F238E27FC236}">
                <a16:creationId xmlns:a16="http://schemas.microsoft.com/office/drawing/2014/main" id="{55931293-8ADA-B0D2-FA0E-92F2C614B08C}"/>
              </a:ext>
            </a:extLst>
          </p:cNvPr>
          <p:cNvSpPr/>
          <p:nvPr/>
        </p:nvSpPr>
        <p:spPr>
          <a:xfrm>
            <a:off x="3657144" y="2578493"/>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200</a:t>
            </a:r>
          </a:p>
        </p:txBody>
      </p:sp>
      <p:sp>
        <p:nvSpPr>
          <p:cNvPr id="12" name="Oval 11">
            <a:extLst>
              <a:ext uri="{FF2B5EF4-FFF2-40B4-BE49-F238E27FC236}">
                <a16:creationId xmlns:a16="http://schemas.microsoft.com/office/drawing/2014/main" id="{84B9552B-9625-87D7-36B2-F80F3C3E9508}"/>
              </a:ext>
            </a:extLst>
          </p:cNvPr>
          <p:cNvSpPr/>
          <p:nvPr/>
        </p:nvSpPr>
        <p:spPr>
          <a:xfrm>
            <a:off x="4371232" y="3212165"/>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300</a:t>
            </a:r>
          </a:p>
        </p:txBody>
      </p:sp>
      <p:sp>
        <p:nvSpPr>
          <p:cNvPr id="13" name="Oval 12">
            <a:extLst>
              <a:ext uri="{FF2B5EF4-FFF2-40B4-BE49-F238E27FC236}">
                <a16:creationId xmlns:a16="http://schemas.microsoft.com/office/drawing/2014/main" id="{3CDE38E8-BCED-4F8E-6EF2-E71467C764C6}"/>
              </a:ext>
            </a:extLst>
          </p:cNvPr>
          <p:cNvSpPr/>
          <p:nvPr/>
        </p:nvSpPr>
        <p:spPr>
          <a:xfrm>
            <a:off x="5112864" y="3792667"/>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500</a:t>
            </a:r>
          </a:p>
        </p:txBody>
      </p:sp>
      <p:sp>
        <p:nvSpPr>
          <p:cNvPr id="14" name="Oval 13">
            <a:extLst>
              <a:ext uri="{FF2B5EF4-FFF2-40B4-BE49-F238E27FC236}">
                <a16:creationId xmlns:a16="http://schemas.microsoft.com/office/drawing/2014/main" id="{D2E869DD-75B2-0EB7-1076-6146493CA8A0}"/>
              </a:ext>
            </a:extLst>
          </p:cNvPr>
          <p:cNvSpPr/>
          <p:nvPr/>
        </p:nvSpPr>
        <p:spPr>
          <a:xfrm>
            <a:off x="5844330" y="4416037"/>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1000</a:t>
            </a:r>
          </a:p>
        </p:txBody>
      </p:sp>
      <p:sp>
        <p:nvSpPr>
          <p:cNvPr id="15" name="Oval 14">
            <a:extLst>
              <a:ext uri="{FF2B5EF4-FFF2-40B4-BE49-F238E27FC236}">
                <a16:creationId xmlns:a16="http://schemas.microsoft.com/office/drawing/2014/main" id="{72A1CECC-5CA7-81C5-22E9-8337B212C93B}"/>
              </a:ext>
            </a:extLst>
          </p:cNvPr>
          <p:cNvSpPr/>
          <p:nvPr/>
        </p:nvSpPr>
        <p:spPr>
          <a:xfrm>
            <a:off x="6598029" y="4978887"/>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300</a:t>
            </a:r>
          </a:p>
        </p:txBody>
      </p:sp>
      <p:sp>
        <p:nvSpPr>
          <p:cNvPr id="16" name="Oval 15">
            <a:extLst>
              <a:ext uri="{FF2B5EF4-FFF2-40B4-BE49-F238E27FC236}">
                <a16:creationId xmlns:a16="http://schemas.microsoft.com/office/drawing/2014/main" id="{DF7979B8-2AB4-D4D3-5180-91CD605F1AFC}"/>
              </a:ext>
            </a:extLst>
          </p:cNvPr>
          <p:cNvSpPr/>
          <p:nvPr/>
        </p:nvSpPr>
        <p:spPr>
          <a:xfrm>
            <a:off x="8107591" y="6093215"/>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300</a:t>
            </a:r>
          </a:p>
        </p:txBody>
      </p:sp>
      <p:sp>
        <p:nvSpPr>
          <p:cNvPr id="17" name="Oval 16">
            <a:extLst>
              <a:ext uri="{FF2B5EF4-FFF2-40B4-BE49-F238E27FC236}">
                <a16:creationId xmlns:a16="http://schemas.microsoft.com/office/drawing/2014/main" id="{EF672603-8CEC-3C07-60A2-18150ED968B6}"/>
              </a:ext>
            </a:extLst>
          </p:cNvPr>
          <p:cNvSpPr/>
          <p:nvPr/>
        </p:nvSpPr>
        <p:spPr>
          <a:xfrm>
            <a:off x="7352810" y="5536051"/>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300</a:t>
            </a:r>
          </a:p>
        </p:txBody>
      </p:sp>
      <p:sp>
        <p:nvSpPr>
          <p:cNvPr id="18" name="TextBox 17">
            <a:extLst>
              <a:ext uri="{FF2B5EF4-FFF2-40B4-BE49-F238E27FC236}">
                <a16:creationId xmlns:a16="http://schemas.microsoft.com/office/drawing/2014/main" id="{E104D91B-C66C-54C7-2EB5-0D54B4467DE6}"/>
              </a:ext>
            </a:extLst>
          </p:cNvPr>
          <p:cNvSpPr txBox="1"/>
          <p:nvPr/>
        </p:nvSpPr>
        <p:spPr>
          <a:xfrm>
            <a:off x="7992582" y="106552"/>
            <a:ext cx="4223849" cy="3847207"/>
          </a:xfrm>
          <a:prstGeom prst="rect">
            <a:avLst/>
          </a:prstGeom>
          <a:noFill/>
        </p:spPr>
        <p:txBody>
          <a:bodyPr wrap="none" rtlCol="0">
            <a:spAutoFit/>
          </a:bodyPr>
          <a:lstStyle/>
          <a:p>
            <a:r>
              <a:rPr lang="en-US" b="1" dirty="0"/>
              <a:t>Examples of Volume from :</a:t>
            </a:r>
          </a:p>
          <a:p>
            <a:r>
              <a:rPr lang="en-US" b="1" dirty="0"/>
              <a:t>FOUNDERS  </a:t>
            </a:r>
            <a:r>
              <a:rPr lang="en-US" b="1" dirty="0">
                <a:solidFill>
                  <a:srgbClr val="FF0000"/>
                </a:solidFill>
              </a:rPr>
              <a:t>740  CV </a:t>
            </a:r>
          </a:p>
          <a:p>
            <a:r>
              <a:rPr lang="en-US" b="1" dirty="0"/>
              <a:t>    (Now with Visage)</a:t>
            </a:r>
          </a:p>
          <a:p>
            <a:r>
              <a:rPr lang="en-US" b="1" dirty="0"/>
              <a:t>Power Up</a:t>
            </a:r>
          </a:p>
          <a:p>
            <a:r>
              <a:rPr lang="en-US" b="1" dirty="0"/>
              <a:t>Packages     </a:t>
            </a:r>
            <a:r>
              <a:rPr lang="en-US" b="1" dirty="0">
                <a:solidFill>
                  <a:srgbClr val="FF0000"/>
                </a:solidFill>
              </a:rPr>
              <a:t>200  CV</a:t>
            </a:r>
          </a:p>
          <a:p>
            <a:r>
              <a:rPr lang="en-US" b="1" dirty="0"/>
              <a:t>                     </a:t>
            </a:r>
            <a:r>
              <a:rPr lang="en-US" b="1" dirty="0">
                <a:solidFill>
                  <a:srgbClr val="FF0000"/>
                </a:solidFill>
              </a:rPr>
              <a:t>500  CV</a:t>
            </a:r>
          </a:p>
          <a:p>
            <a:r>
              <a:rPr lang="en-US" b="1" dirty="0"/>
              <a:t>                    </a:t>
            </a:r>
            <a:r>
              <a:rPr lang="en-US" b="1" dirty="0">
                <a:solidFill>
                  <a:srgbClr val="FF0000"/>
                </a:solidFill>
              </a:rPr>
              <a:t>1000 CV</a:t>
            </a:r>
          </a:p>
          <a:p>
            <a:endParaRPr lang="en-US" b="1" dirty="0"/>
          </a:p>
          <a:p>
            <a:r>
              <a:rPr lang="en-US" b="1" dirty="0"/>
              <a:t> Plus Existing Enrollment Packages</a:t>
            </a:r>
          </a:p>
          <a:p>
            <a:r>
              <a:rPr lang="en-US" b="1" dirty="0">
                <a:solidFill>
                  <a:srgbClr val="FF0000"/>
                </a:solidFill>
              </a:rPr>
              <a:t>100 CV , 300 CV,   500 CV, 740 CV</a:t>
            </a:r>
          </a:p>
          <a:p>
            <a:endParaRPr lang="en-US" b="1" dirty="0"/>
          </a:p>
          <a:p>
            <a:r>
              <a:rPr lang="en-US" sz="2800" b="1" i="1" dirty="0">
                <a:solidFill>
                  <a:srgbClr val="00B050"/>
                </a:solidFill>
              </a:rPr>
              <a:t>VISAGE</a:t>
            </a:r>
            <a:r>
              <a:rPr lang="en-US" sz="2000" b="1" i="1" dirty="0">
                <a:solidFill>
                  <a:srgbClr val="00B050"/>
                </a:solidFill>
              </a:rPr>
              <a:t> WILL BE A GAME CHANGER</a:t>
            </a:r>
          </a:p>
          <a:p>
            <a:endParaRPr lang="en-US" dirty="0"/>
          </a:p>
        </p:txBody>
      </p:sp>
      <p:sp>
        <p:nvSpPr>
          <p:cNvPr id="20" name="TextBox 19">
            <a:extLst>
              <a:ext uri="{FF2B5EF4-FFF2-40B4-BE49-F238E27FC236}">
                <a16:creationId xmlns:a16="http://schemas.microsoft.com/office/drawing/2014/main" id="{94C7C5C7-D74C-077B-409E-D4C5EA4CCCAA}"/>
              </a:ext>
            </a:extLst>
          </p:cNvPr>
          <p:cNvSpPr txBox="1"/>
          <p:nvPr/>
        </p:nvSpPr>
        <p:spPr>
          <a:xfrm>
            <a:off x="582507" y="3664815"/>
            <a:ext cx="1885453" cy="584775"/>
          </a:xfrm>
          <a:prstGeom prst="rect">
            <a:avLst/>
          </a:prstGeom>
          <a:noFill/>
        </p:spPr>
        <p:txBody>
          <a:bodyPr wrap="none" rtlCol="0">
            <a:spAutoFit/>
          </a:bodyPr>
          <a:lstStyle/>
          <a:p>
            <a:r>
              <a:rPr lang="en-US" sz="3200" b="1" dirty="0"/>
              <a:t>60,000 CV</a:t>
            </a:r>
          </a:p>
        </p:txBody>
      </p:sp>
      <p:sp>
        <p:nvSpPr>
          <p:cNvPr id="21" name="TextBox 20">
            <a:extLst>
              <a:ext uri="{FF2B5EF4-FFF2-40B4-BE49-F238E27FC236}">
                <a16:creationId xmlns:a16="http://schemas.microsoft.com/office/drawing/2014/main" id="{2ECCF2A4-1803-6698-26F6-9E0521C59B20}"/>
              </a:ext>
            </a:extLst>
          </p:cNvPr>
          <p:cNvSpPr txBox="1"/>
          <p:nvPr/>
        </p:nvSpPr>
        <p:spPr>
          <a:xfrm>
            <a:off x="3153204" y="240586"/>
            <a:ext cx="4121193" cy="646331"/>
          </a:xfrm>
          <a:prstGeom prst="rect">
            <a:avLst/>
          </a:prstGeom>
          <a:noFill/>
        </p:spPr>
        <p:txBody>
          <a:bodyPr wrap="none" rtlCol="0">
            <a:spAutoFit/>
          </a:bodyPr>
          <a:lstStyle/>
          <a:p>
            <a:r>
              <a:rPr lang="en-US" b="1" dirty="0"/>
              <a:t>EXAMPLE: </a:t>
            </a:r>
          </a:p>
          <a:p>
            <a:r>
              <a:rPr lang="en-US" b="1" dirty="0"/>
              <a:t>ENROLL 10 NEW PEOPLE ON LESSER SIDE</a:t>
            </a:r>
          </a:p>
        </p:txBody>
      </p:sp>
      <p:sp>
        <p:nvSpPr>
          <p:cNvPr id="22" name="TextBox 21">
            <a:extLst>
              <a:ext uri="{FF2B5EF4-FFF2-40B4-BE49-F238E27FC236}">
                <a16:creationId xmlns:a16="http://schemas.microsoft.com/office/drawing/2014/main" id="{731A4A55-F2A3-4424-4519-28248AA103F4}"/>
              </a:ext>
            </a:extLst>
          </p:cNvPr>
          <p:cNvSpPr txBox="1"/>
          <p:nvPr/>
        </p:nvSpPr>
        <p:spPr>
          <a:xfrm>
            <a:off x="3839248" y="948061"/>
            <a:ext cx="4148508" cy="2585323"/>
          </a:xfrm>
          <a:prstGeom prst="rect">
            <a:avLst/>
          </a:prstGeom>
          <a:noFill/>
        </p:spPr>
        <p:txBody>
          <a:bodyPr wrap="none" rtlCol="0">
            <a:spAutoFit/>
          </a:bodyPr>
          <a:lstStyle/>
          <a:p>
            <a:r>
              <a:rPr lang="en-US" b="1" dirty="0">
                <a:solidFill>
                  <a:srgbClr val="0070C0"/>
                </a:solidFill>
              </a:rPr>
              <a:t>THESE 10 ENROLLEES CREATED </a:t>
            </a:r>
          </a:p>
          <a:p>
            <a:r>
              <a:rPr lang="en-US" b="1" dirty="0">
                <a:solidFill>
                  <a:srgbClr val="0070C0"/>
                </a:solidFill>
              </a:rPr>
              <a:t>                 4800 CV    16 CYCLES!</a:t>
            </a:r>
          </a:p>
          <a:p>
            <a:r>
              <a:rPr lang="en-US" b="1" dirty="0">
                <a:solidFill>
                  <a:srgbClr val="0070C0"/>
                </a:solidFill>
              </a:rPr>
              <a:t>     THAT IS 16    “300CV” </a:t>
            </a:r>
          </a:p>
          <a:p>
            <a:r>
              <a:rPr lang="en-US" b="1" dirty="0">
                <a:solidFill>
                  <a:srgbClr val="0070C0"/>
                </a:solidFill>
              </a:rPr>
              <a:t>     WE USE 16    “600CV” from the 60,000 </a:t>
            </a:r>
          </a:p>
          <a:p>
            <a:endParaRPr lang="en-US" b="1" dirty="0">
              <a:solidFill>
                <a:srgbClr val="0070C0"/>
              </a:solidFill>
            </a:endParaRPr>
          </a:p>
          <a:p>
            <a:endParaRPr lang="en-US" b="1" dirty="0">
              <a:solidFill>
                <a:srgbClr val="0070C0"/>
              </a:solidFill>
            </a:endParaRPr>
          </a:p>
          <a:p>
            <a:r>
              <a:rPr lang="en-US" b="1" dirty="0">
                <a:solidFill>
                  <a:srgbClr val="0070C0"/>
                </a:solidFill>
              </a:rPr>
              <a:t>              YOUR PROFIT SO FAR IS</a:t>
            </a:r>
          </a:p>
          <a:p>
            <a:r>
              <a:rPr lang="en-US" b="1" dirty="0">
                <a:solidFill>
                  <a:srgbClr val="0070C0"/>
                </a:solidFill>
              </a:rPr>
              <a:t>                                  $560.00  ($35) CYCLE</a:t>
            </a:r>
          </a:p>
          <a:p>
            <a:r>
              <a:rPr lang="en-US" b="1" dirty="0">
                <a:solidFill>
                  <a:srgbClr val="0070C0"/>
                </a:solidFill>
              </a:rPr>
              <a:t>                         OR    $720.00  ($45) CYCLE</a:t>
            </a:r>
          </a:p>
        </p:txBody>
      </p:sp>
      <p:sp>
        <p:nvSpPr>
          <p:cNvPr id="23" name="TextBox 22">
            <a:extLst>
              <a:ext uri="{FF2B5EF4-FFF2-40B4-BE49-F238E27FC236}">
                <a16:creationId xmlns:a16="http://schemas.microsoft.com/office/drawing/2014/main" id="{763D346E-9B6E-10F3-9985-FC48A26299E4}"/>
              </a:ext>
            </a:extLst>
          </p:cNvPr>
          <p:cNvSpPr txBox="1"/>
          <p:nvPr/>
        </p:nvSpPr>
        <p:spPr>
          <a:xfrm>
            <a:off x="634604" y="4284637"/>
            <a:ext cx="1781257" cy="584775"/>
          </a:xfrm>
          <a:prstGeom prst="rect">
            <a:avLst/>
          </a:prstGeom>
          <a:noFill/>
        </p:spPr>
        <p:txBody>
          <a:bodyPr wrap="none" rtlCol="0">
            <a:spAutoFit/>
          </a:bodyPr>
          <a:lstStyle/>
          <a:p>
            <a:r>
              <a:rPr lang="en-US" sz="3200" b="1" dirty="0"/>
              <a:t>- 9600 CV</a:t>
            </a:r>
          </a:p>
        </p:txBody>
      </p:sp>
      <p:sp>
        <p:nvSpPr>
          <p:cNvPr id="24" name="TextBox 23">
            <a:extLst>
              <a:ext uri="{FF2B5EF4-FFF2-40B4-BE49-F238E27FC236}">
                <a16:creationId xmlns:a16="http://schemas.microsoft.com/office/drawing/2014/main" id="{8F7A87DB-5B8E-B836-D497-7D7A6F59B531}"/>
              </a:ext>
            </a:extLst>
          </p:cNvPr>
          <p:cNvSpPr txBox="1"/>
          <p:nvPr/>
        </p:nvSpPr>
        <p:spPr>
          <a:xfrm>
            <a:off x="7992582" y="3762206"/>
            <a:ext cx="1857561" cy="584775"/>
          </a:xfrm>
          <a:prstGeom prst="rect">
            <a:avLst/>
          </a:prstGeom>
          <a:noFill/>
        </p:spPr>
        <p:txBody>
          <a:bodyPr wrap="square" rtlCol="0">
            <a:spAutoFit/>
          </a:bodyPr>
          <a:lstStyle/>
          <a:p>
            <a:r>
              <a:rPr lang="en-US" sz="3200" b="1" dirty="0"/>
              <a:t>4800 CV</a:t>
            </a:r>
          </a:p>
        </p:txBody>
      </p:sp>
      <p:sp>
        <p:nvSpPr>
          <p:cNvPr id="25" name="TextBox 24">
            <a:extLst>
              <a:ext uri="{FF2B5EF4-FFF2-40B4-BE49-F238E27FC236}">
                <a16:creationId xmlns:a16="http://schemas.microsoft.com/office/drawing/2014/main" id="{F09BB889-8EDE-3CB9-0BCC-DF8CED5AFD07}"/>
              </a:ext>
            </a:extLst>
          </p:cNvPr>
          <p:cNvSpPr txBox="1"/>
          <p:nvPr/>
        </p:nvSpPr>
        <p:spPr>
          <a:xfrm>
            <a:off x="7883025" y="4272397"/>
            <a:ext cx="1696298" cy="861774"/>
          </a:xfrm>
          <a:prstGeom prst="rect">
            <a:avLst/>
          </a:prstGeom>
          <a:noFill/>
        </p:spPr>
        <p:txBody>
          <a:bodyPr wrap="none" rtlCol="0">
            <a:spAutoFit/>
          </a:bodyPr>
          <a:lstStyle/>
          <a:p>
            <a:r>
              <a:rPr lang="en-US" sz="3200" b="1" dirty="0"/>
              <a:t>-4800 CV</a:t>
            </a:r>
          </a:p>
          <a:p>
            <a:endParaRPr lang="en-US" dirty="0"/>
          </a:p>
        </p:txBody>
      </p:sp>
      <p:sp>
        <p:nvSpPr>
          <p:cNvPr id="27" name="TextBox 26">
            <a:extLst>
              <a:ext uri="{FF2B5EF4-FFF2-40B4-BE49-F238E27FC236}">
                <a16:creationId xmlns:a16="http://schemas.microsoft.com/office/drawing/2014/main" id="{810FD05C-DF00-E9A0-C280-EDACBB02C7A3}"/>
              </a:ext>
            </a:extLst>
          </p:cNvPr>
          <p:cNvSpPr txBox="1"/>
          <p:nvPr/>
        </p:nvSpPr>
        <p:spPr>
          <a:xfrm>
            <a:off x="634604" y="4930556"/>
            <a:ext cx="3479222" cy="584775"/>
          </a:xfrm>
          <a:prstGeom prst="rect">
            <a:avLst/>
          </a:prstGeom>
          <a:noFill/>
        </p:spPr>
        <p:txBody>
          <a:bodyPr wrap="none" rtlCol="0">
            <a:spAutoFit/>
          </a:bodyPr>
          <a:lstStyle/>
          <a:p>
            <a:r>
              <a:rPr lang="en-US" sz="3200" b="1" dirty="0"/>
              <a:t>50,400 CV  still left!</a:t>
            </a:r>
          </a:p>
        </p:txBody>
      </p:sp>
      <p:sp>
        <p:nvSpPr>
          <p:cNvPr id="28" name="TextBox 27">
            <a:extLst>
              <a:ext uri="{FF2B5EF4-FFF2-40B4-BE49-F238E27FC236}">
                <a16:creationId xmlns:a16="http://schemas.microsoft.com/office/drawing/2014/main" id="{D7D4197B-4BF0-A24E-6B3F-8D122B57A22A}"/>
              </a:ext>
            </a:extLst>
          </p:cNvPr>
          <p:cNvSpPr txBox="1"/>
          <p:nvPr/>
        </p:nvSpPr>
        <p:spPr>
          <a:xfrm>
            <a:off x="17079" y="6307075"/>
            <a:ext cx="7644337" cy="461665"/>
          </a:xfrm>
          <a:prstGeom prst="rect">
            <a:avLst/>
          </a:prstGeom>
          <a:noFill/>
        </p:spPr>
        <p:txBody>
          <a:bodyPr wrap="none" rtlCol="0">
            <a:spAutoFit/>
          </a:bodyPr>
          <a:lstStyle/>
          <a:p>
            <a:r>
              <a:rPr lang="en-US" sz="2400" b="1" dirty="0">
                <a:solidFill>
                  <a:srgbClr val="00B050"/>
                </a:solidFill>
              </a:rPr>
              <a:t>84 CYCLES LEFT TO GET =PROFIT $2940 (35) OR $3780 (45)</a:t>
            </a:r>
          </a:p>
        </p:txBody>
      </p:sp>
      <p:sp>
        <p:nvSpPr>
          <p:cNvPr id="29" name="TextBox 28">
            <a:extLst>
              <a:ext uri="{FF2B5EF4-FFF2-40B4-BE49-F238E27FC236}">
                <a16:creationId xmlns:a16="http://schemas.microsoft.com/office/drawing/2014/main" id="{828531C0-A287-4454-5160-E5CC3C555DE8}"/>
              </a:ext>
            </a:extLst>
          </p:cNvPr>
          <p:cNvSpPr txBox="1"/>
          <p:nvPr/>
        </p:nvSpPr>
        <p:spPr>
          <a:xfrm>
            <a:off x="9380721" y="4919008"/>
            <a:ext cx="2832537" cy="1938992"/>
          </a:xfrm>
          <a:prstGeom prst="rect">
            <a:avLst/>
          </a:prstGeom>
          <a:noFill/>
        </p:spPr>
        <p:txBody>
          <a:bodyPr wrap="square" rtlCol="0">
            <a:spAutoFit/>
          </a:bodyPr>
          <a:lstStyle/>
          <a:p>
            <a:r>
              <a:rPr lang="en-US" sz="2400" b="1" dirty="0">
                <a:solidFill>
                  <a:srgbClr val="00B050"/>
                </a:solidFill>
              </a:rPr>
              <a:t>BUT NOW YOU</a:t>
            </a:r>
          </a:p>
          <a:p>
            <a:r>
              <a:rPr lang="en-US" sz="2400" b="1" dirty="0">
                <a:solidFill>
                  <a:srgbClr val="00B050"/>
                </a:solidFill>
              </a:rPr>
              <a:t>HAVE 10 NEW </a:t>
            </a:r>
          </a:p>
          <a:p>
            <a:r>
              <a:rPr lang="en-US" sz="2400" b="1" dirty="0">
                <a:solidFill>
                  <a:srgbClr val="00B050"/>
                </a:solidFill>
              </a:rPr>
              <a:t>BRAND AMBASSADORS</a:t>
            </a:r>
          </a:p>
          <a:p>
            <a:r>
              <a:rPr lang="en-US" sz="2400" b="1" dirty="0">
                <a:solidFill>
                  <a:srgbClr val="00B050"/>
                </a:solidFill>
              </a:rPr>
              <a:t>BUILDING !!</a:t>
            </a:r>
            <a:endParaRPr lang="en-US" sz="2400" dirty="0"/>
          </a:p>
        </p:txBody>
      </p:sp>
      <p:sp>
        <p:nvSpPr>
          <p:cNvPr id="30" name="Arrow: Down 29">
            <a:extLst>
              <a:ext uri="{FF2B5EF4-FFF2-40B4-BE49-F238E27FC236}">
                <a16:creationId xmlns:a16="http://schemas.microsoft.com/office/drawing/2014/main" id="{2E033402-DA5B-DCFB-901B-6B9F8241C31B}"/>
              </a:ext>
            </a:extLst>
          </p:cNvPr>
          <p:cNvSpPr/>
          <p:nvPr/>
        </p:nvSpPr>
        <p:spPr>
          <a:xfrm>
            <a:off x="373293" y="2524998"/>
            <a:ext cx="484632" cy="914401"/>
          </a:xfrm>
          <a:prstGeom prst="downArrow">
            <a:avLst>
              <a:gd name="adj1" fmla="val 90673"/>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2660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8730E-7FA4-1712-0DBA-A847E9FDA891}"/>
              </a:ext>
            </a:extLst>
          </p:cNvPr>
          <p:cNvSpPr>
            <a:spLocks noGrp="1"/>
          </p:cNvSpPr>
          <p:nvPr>
            <p:ph type="ctrTitle"/>
          </p:nvPr>
        </p:nvSpPr>
        <p:spPr>
          <a:xfrm>
            <a:off x="0" y="0"/>
            <a:ext cx="9472527" cy="995315"/>
          </a:xfrm>
        </p:spPr>
        <p:txBody>
          <a:bodyPr/>
          <a:lstStyle/>
          <a:p>
            <a:r>
              <a:rPr lang="en-US" b="1" i="1" dirty="0">
                <a:solidFill>
                  <a:srgbClr val="00B0F0"/>
                </a:solidFill>
                <a:latin typeface="Britannic Bold" panose="020B0903060703020204" pitchFamily="34" charset="0"/>
              </a:rPr>
              <a:t>THIS IS LEVERAGE!</a:t>
            </a:r>
          </a:p>
        </p:txBody>
      </p:sp>
      <p:sp>
        <p:nvSpPr>
          <p:cNvPr id="3" name="Subtitle 2">
            <a:extLst>
              <a:ext uri="{FF2B5EF4-FFF2-40B4-BE49-F238E27FC236}">
                <a16:creationId xmlns:a16="http://schemas.microsoft.com/office/drawing/2014/main" id="{1889E5A3-BF4C-FB18-261B-B4DC8CE6780B}"/>
              </a:ext>
            </a:extLst>
          </p:cNvPr>
          <p:cNvSpPr>
            <a:spLocks noGrp="1"/>
          </p:cNvSpPr>
          <p:nvPr>
            <p:ph type="subTitle" idx="1"/>
          </p:nvPr>
        </p:nvSpPr>
        <p:spPr>
          <a:xfrm>
            <a:off x="682606" y="1472896"/>
            <a:ext cx="7004925" cy="5037413"/>
          </a:xfrm>
        </p:spPr>
        <p:txBody>
          <a:bodyPr>
            <a:normAutofit fontScale="55000" lnSpcReduction="20000"/>
          </a:bodyPr>
          <a:lstStyle/>
          <a:p>
            <a:r>
              <a:rPr lang="en-US" sz="3800" dirty="0">
                <a:solidFill>
                  <a:srgbClr val="FF0000"/>
                </a:solidFill>
                <a:latin typeface="Britannic Bold" panose="020B0903060703020204" pitchFamily="34" charset="0"/>
              </a:rPr>
              <a:t>POWER UP POINTS</a:t>
            </a:r>
          </a:p>
          <a:p>
            <a:endParaRPr lang="en-US" sz="3800" dirty="0">
              <a:latin typeface="Britannic Bold" panose="020B0903060703020204" pitchFamily="34" charset="0"/>
            </a:endParaRPr>
          </a:p>
          <a:p>
            <a:r>
              <a:rPr lang="en-US" sz="3800" dirty="0">
                <a:latin typeface="Britannic Bold" panose="020B0903060703020204" pitchFamily="34" charset="0"/>
              </a:rPr>
              <a:t>10 NEW ENROLLEES</a:t>
            </a:r>
          </a:p>
          <a:p>
            <a:endParaRPr lang="en-US" sz="3200" dirty="0">
              <a:latin typeface="Britannic Bold" panose="020B0903060703020204" pitchFamily="34" charset="0"/>
            </a:endParaRPr>
          </a:p>
          <a:p>
            <a:r>
              <a:rPr lang="en-US" sz="3800" dirty="0">
                <a:solidFill>
                  <a:srgbClr val="7030A0"/>
                </a:solidFill>
                <a:latin typeface="Britannic Bold" panose="020B0903060703020204" pitchFamily="34" charset="0"/>
              </a:rPr>
              <a:t>CUTTING EDGE NEW PRODUCT</a:t>
            </a:r>
          </a:p>
          <a:p>
            <a:r>
              <a:rPr lang="en-US" sz="3800" dirty="0">
                <a:solidFill>
                  <a:srgbClr val="7030A0"/>
                </a:solidFill>
                <a:latin typeface="Britannic Bold" panose="020B0903060703020204" pitchFamily="34" charset="0"/>
              </a:rPr>
              <a:t>VISAGE</a:t>
            </a:r>
          </a:p>
          <a:p>
            <a:endParaRPr lang="en-US" sz="3200" dirty="0">
              <a:latin typeface="Britannic Bold" panose="020B0903060703020204" pitchFamily="34" charset="0"/>
            </a:endParaRPr>
          </a:p>
          <a:p>
            <a:r>
              <a:rPr lang="en-US" sz="4100" dirty="0">
                <a:solidFill>
                  <a:schemeClr val="accent2">
                    <a:lumMod val="75000"/>
                  </a:schemeClr>
                </a:solidFill>
                <a:latin typeface="Britannic Bold" panose="020B0903060703020204" pitchFamily="34" charset="0"/>
              </a:rPr>
              <a:t>TIMING </a:t>
            </a:r>
          </a:p>
          <a:p>
            <a:endParaRPr lang="en-US" sz="4100" dirty="0">
              <a:solidFill>
                <a:schemeClr val="accent2">
                  <a:lumMod val="75000"/>
                </a:schemeClr>
              </a:solidFill>
              <a:latin typeface="Britannic Bold" panose="020B0903060703020204" pitchFamily="34" charset="0"/>
            </a:endParaRPr>
          </a:p>
          <a:p>
            <a:r>
              <a:rPr lang="en-US" sz="4100" dirty="0">
                <a:solidFill>
                  <a:srgbClr val="00B050"/>
                </a:solidFill>
                <a:latin typeface="Britannic Bold" panose="020B0903060703020204" pitchFamily="34" charset="0"/>
              </a:rPr>
              <a:t>STRATEGIZE WITH MENTOR ON RANK ADVANCING </a:t>
            </a:r>
          </a:p>
          <a:p>
            <a:endParaRPr lang="en-US" sz="3200" dirty="0">
              <a:solidFill>
                <a:srgbClr val="00B050"/>
              </a:solidFill>
              <a:latin typeface="Britannic Bold" panose="020B0903060703020204" pitchFamily="34" charset="0"/>
            </a:endParaRPr>
          </a:p>
          <a:p>
            <a:r>
              <a:rPr lang="en-US" sz="4100" dirty="0">
                <a:solidFill>
                  <a:srgbClr val="00B0F0"/>
                </a:solidFill>
                <a:latin typeface="Britannic Bold" panose="020B0903060703020204" pitchFamily="34" charset="0"/>
              </a:rPr>
              <a:t>EXCITEMENT</a:t>
            </a:r>
          </a:p>
          <a:p>
            <a:endParaRPr lang="en-US" dirty="0">
              <a:latin typeface="Britannic Bold" panose="020B0903060703020204" pitchFamily="34" charset="0"/>
            </a:endParaRPr>
          </a:p>
          <a:p>
            <a:r>
              <a:rPr lang="en-US" sz="7000" dirty="0">
                <a:solidFill>
                  <a:srgbClr val="FF0000"/>
                </a:solidFill>
                <a:latin typeface="Britannic Bold" panose="020B0903060703020204" pitchFamily="34" charset="0"/>
              </a:rPr>
              <a:t>GAME ON!</a:t>
            </a:r>
          </a:p>
        </p:txBody>
      </p:sp>
      <p:pic>
        <p:nvPicPr>
          <p:cNvPr id="4" name="Content Placeholder 4">
            <a:extLst>
              <a:ext uri="{FF2B5EF4-FFF2-40B4-BE49-F238E27FC236}">
                <a16:creationId xmlns:a16="http://schemas.microsoft.com/office/drawing/2014/main" id="{9CB135BE-33EB-34D7-DEBD-1AD34C036D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91303">
            <a:off x="7583066" y="1331509"/>
            <a:ext cx="3778922" cy="2514700"/>
          </a:xfrm>
          <a:prstGeom prst="rect">
            <a:avLst/>
          </a:prstGeom>
        </p:spPr>
      </p:pic>
    </p:spTree>
    <p:extLst>
      <p:ext uri="{BB962C8B-B14F-4D97-AF65-F5344CB8AC3E}">
        <p14:creationId xmlns:p14="http://schemas.microsoft.com/office/powerpoint/2010/main" val="38511531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427</TotalTime>
  <Words>579</Words>
  <Application>Microsoft Office PowerPoint</Application>
  <PresentationFormat>Widescreen</PresentationFormat>
  <Paragraphs>95</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Aharoni</vt:lpstr>
      <vt:lpstr>Arial</vt:lpstr>
      <vt:lpstr>Britannic Bold</vt:lpstr>
      <vt:lpstr>Calibri</vt:lpstr>
      <vt:lpstr>Calibri Light</vt:lpstr>
      <vt:lpstr>Office Theme</vt:lpstr>
      <vt:lpstr>HOW TO MAXIMIZE POWER UP POINTS</vt:lpstr>
      <vt:lpstr>PowerPoint Presentation</vt:lpstr>
      <vt:lpstr>PowerPoint Presentation</vt:lpstr>
      <vt:lpstr>PowerPoint Presentation</vt:lpstr>
      <vt:lpstr>PowerPoint Presentation</vt:lpstr>
      <vt:lpstr>                How Do Power Up Points Work? 1. Power Up Volume Points are “banked” on       the “BIG” side of the purchaser. These power up points do not go upline.     (CV from purchase of Power Up Packages DO go upline.)  2. Power Up Points do NOT flush. You      could go inactive, but the Power Up Points do not        go away until the purchaser uses them to cycle.  3. Power Up Points will be used when the       purchaser is creating volume on their lesser      side but needs volume from their big side.  4. Power Up Points will apply the CV needed to      create the cycle(s) and that volume will  then       be deducted from the Power Up Points.</vt:lpstr>
      <vt:lpstr>GAME PLAN              1.CHOOSE THE BIGGEST PACKAGE(S) YOU CAN    WITH THE POWER UP POINTS (You must be a Brand Ambassador to be able to order the Power Up Pack)</vt:lpstr>
      <vt:lpstr>PowerPoint Presentation</vt:lpstr>
      <vt:lpstr>PowerPoint Presentation</vt:lpstr>
      <vt:lpstr>THIS IS LEVERAGE!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Karen DiSalvatore</dc:creator>
  <cp:lastModifiedBy>CS Websites</cp:lastModifiedBy>
  <cp:revision>38</cp:revision>
  <dcterms:created xsi:type="dcterms:W3CDTF">2024-08-21T19:21:21Z</dcterms:created>
  <dcterms:modified xsi:type="dcterms:W3CDTF">2024-08-22T18:44:12Z</dcterms:modified>
</cp:coreProperties>
</file>